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sldIdLst>
    <p:sldId id="256" r:id="rId2"/>
    <p:sldId id="257" r:id="rId3"/>
    <p:sldId id="258" r:id="rId4"/>
    <p:sldId id="260" r:id="rId5"/>
    <p:sldId id="261" r:id="rId6"/>
    <p:sldId id="264" r:id="rId7"/>
    <p:sldId id="265" r:id="rId8"/>
    <p:sldId id="266" r:id="rId9"/>
    <p:sldId id="267" r:id="rId10"/>
    <p:sldId id="268" r:id="rId11"/>
    <p:sldId id="269" r:id="rId12"/>
    <p:sldId id="270" r:id="rId13"/>
    <p:sldId id="272" r:id="rId14"/>
    <p:sldId id="271" r:id="rId15"/>
    <p:sldId id="273" r:id="rId16"/>
    <p:sldId id="274" r:id="rId17"/>
    <p:sldId id="285" r:id="rId18"/>
    <p:sldId id="275" r:id="rId19"/>
    <p:sldId id="276" r:id="rId20"/>
    <p:sldId id="282" r:id="rId21"/>
    <p:sldId id="277" r:id="rId22"/>
    <p:sldId id="278" r:id="rId23"/>
    <p:sldId id="283" r:id="rId24"/>
    <p:sldId id="280" r:id="rId25"/>
    <p:sldId id="281" r:id="rId26"/>
    <p:sldId id="284"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D7AC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9" d="100"/>
          <a:sy n="69" d="100"/>
        </p:scale>
        <p:origin x="72" y="9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CF2A35-D22C-4A45-87DB-7AAC14F3DD3B}" type="datetimeFigureOut">
              <a:rPr lang="en-US" smtClean="0"/>
              <a:t>12/4/2017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853DB3-571C-441A-94F7-E4AA82B3901A}" type="slidenum">
              <a:rPr lang="en-US" smtClean="0"/>
              <a:t>‹#›</a:t>
            </a:fld>
            <a:endParaRPr lang="en-US"/>
          </a:p>
        </p:txBody>
      </p:sp>
    </p:spTree>
    <p:extLst>
      <p:ext uri="{BB962C8B-B14F-4D97-AF65-F5344CB8AC3E}">
        <p14:creationId xmlns:p14="http://schemas.microsoft.com/office/powerpoint/2010/main" val="2216973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77A34264-E1B1-4AF3-8FFA-082AA263A73E}" type="datetime1">
              <a:rPr lang="en-US" smtClean="0"/>
              <a:t>12/4/2017</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47670B-5E98-452D-9AA5-39A4D2B99E20}" type="datetime1">
              <a:rPr lang="en-US" smtClean="0"/>
              <a:t>12/4/2017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6575BD-CF2E-4B81-B202-9A781886C812}" type="datetime1">
              <a:rPr lang="en-US" smtClean="0"/>
              <a:t>12/4/2017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1A29CE-3DFD-4116-9D6F-FD38D920AA03}" type="datetime1">
              <a:rPr lang="en-US" smtClean="0"/>
              <a:t>12/4/2017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79CF9ACA-735A-4575-98A5-D7BCE25EB61F}" type="datetime1">
              <a:rPr lang="en-US" smtClean="0"/>
              <a:t>12/4/2017</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98DA69-4FC7-44C8-8BCB-C17A71221149}" type="datetime1">
              <a:rPr lang="en-US" smtClean="0"/>
              <a:t>12/4/2017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787424-0A3B-4E5D-A545-C4F8DEBF7FC9}" type="datetime1">
              <a:rPr lang="en-US" smtClean="0"/>
              <a:t>12/4/2017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4DA869-B8E0-4D3B-B143-9D5F8509B6E2}" type="datetime1">
              <a:rPr lang="en-US" smtClean="0"/>
              <a:t>12/4/2017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9C8A4-5B9C-44EB-A3EA-3190D2EF8566}" type="datetime1">
              <a:rPr lang="en-US" smtClean="0"/>
              <a:t>12/4/2017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EF04F658-9E3B-4902-8EED-1A3A82D6B33A}" type="datetime1">
              <a:rPr lang="en-US" smtClean="0"/>
              <a:t>12/4/2017</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E5352275-65D1-46D5-98D8-BAD5F50CA082}" type="datetime1">
              <a:rPr lang="en-US" smtClean="0"/>
              <a:t>12/4/2017</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6AE6AF45-7E0C-447C-8D8C-6AA7008A4D20}" type="datetime1">
              <a:rPr lang="en-US" smtClean="0"/>
              <a:t>12/4/2017</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127" y="1312400"/>
            <a:ext cx="8361229" cy="2098226"/>
          </a:xfrm>
        </p:spPr>
        <p:txBody>
          <a:bodyPr/>
          <a:lstStyle/>
          <a:p>
            <a:r>
              <a:rPr lang="en-US" sz="5400" b="1" dirty="0"/>
              <a:t>Susceptibility to Change Analysis for San Marcos, TX</a:t>
            </a:r>
            <a:endParaRPr lang="en-US" sz="5400" dirty="0"/>
          </a:p>
        </p:txBody>
      </p:sp>
      <p:sp>
        <p:nvSpPr>
          <p:cNvPr id="3" name="Subtitle 2"/>
          <p:cNvSpPr>
            <a:spLocks noGrp="1"/>
          </p:cNvSpPr>
          <p:nvPr>
            <p:ph type="subTitle" idx="1"/>
          </p:nvPr>
        </p:nvSpPr>
        <p:spPr>
          <a:xfrm>
            <a:off x="2679904" y="3410626"/>
            <a:ext cx="6831673" cy="2797414"/>
          </a:xfrm>
        </p:spPr>
        <p:txBody>
          <a:bodyPr>
            <a:normAutofit fontScale="92500" lnSpcReduction="10000"/>
          </a:bodyPr>
          <a:lstStyle/>
          <a:p>
            <a:r>
              <a:rPr lang="en-US" sz="2200" dirty="0">
                <a:solidFill>
                  <a:schemeClr val="tx1"/>
                </a:solidFill>
              </a:rPr>
              <a:t>By:</a:t>
            </a:r>
          </a:p>
          <a:p>
            <a:r>
              <a:rPr lang="en-US" sz="4400" b="1" dirty="0">
                <a:solidFill>
                  <a:srgbClr val="FFCC00"/>
                </a:solidFill>
              </a:rPr>
              <a:t>Aggiornamento</a:t>
            </a:r>
            <a:endParaRPr lang="en-US" sz="4400" dirty="0"/>
          </a:p>
          <a:p>
            <a:pPr fontAlgn="base">
              <a:lnSpc>
                <a:spcPct val="170000"/>
              </a:lnSpc>
            </a:pPr>
            <a:r>
              <a:rPr lang="en-US" sz="1900" b="1" dirty="0">
                <a:solidFill>
                  <a:srgbClr val="00B0F0"/>
                </a:solidFill>
              </a:rPr>
              <a:t>Jorge Morales- Project Manager, GIS Analyst​</a:t>
            </a:r>
          </a:p>
          <a:p>
            <a:pPr fontAlgn="base">
              <a:lnSpc>
                <a:spcPct val="170000"/>
              </a:lnSpc>
            </a:pPr>
            <a:r>
              <a:rPr lang="en-US" sz="1900" b="1" dirty="0">
                <a:solidFill>
                  <a:srgbClr val="00B0F0"/>
                </a:solidFill>
              </a:rPr>
              <a:t>Thomas Middleton- GIS Analyst​</a:t>
            </a:r>
          </a:p>
          <a:p>
            <a:pPr fontAlgn="base">
              <a:lnSpc>
                <a:spcPct val="170000"/>
              </a:lnSpc>
            </a:pPr>
            <a:r>
              <a:rPr lang="en-US" sz="1900" b="1" dirty="0">
                <a:solidFill>
                  <a:srgbClr val="00B0F0"/>
                </a:solidFill>
              </a:rPr>
              <a:t>Timothy </a:t>
            </a:r>
            <a:r>
              <a:rPr lang="en-US" sz="1900" b="1" dirty="0" err="1">
                <a:solidFill>
                  <a:srgbClr val="00B0F0"/>
                </a:solidFill>
              </a:rPr>
              <a:t>Szpakowski</a:t>
            </a:r>
            <a:r>
              <a:rPr lang="en-US" sz="1900" b="1" dirty="0">
                <a:solidFill>
                  <a:srgbClr val="00B0F0"/>
                </a:solidFill>
              </a:rPr>
              <a:t>- GIS Analyst</a:t>
            </a:r>
          </a:p>
          <a:p>
            <a:r>
              <a:rPr lang="en-US" dirty="0"/>
              <a:t> </a:t>
            </a:r>
          </a:p>
        </p:txBody>
      </p:sp>
      <p:sp>
        <p:nvSpPr>
          <p:cNvPr id="4" name="Slide Number Placeholder 3"/>
          <p:cNvSpPr>
            <a:spLocks noGrp="1"/>
          </p:cNvSpPr>
          <p:nvPr>
            <p:ph type="sldNum" sz="quarter" idx="12"/>
          </p:nvPr>
        </p:nvSpPr>
        <p:spPr/>
        <p:txBody>
          <a:bodyPr/>
          <a:lstStyle/>
          <a:p>
            <a:fld id="{69E57DC2-970A-4B3E-BB1C-7A09969E49DF}" type="slidenum">
              <a:rPr lang="en-US" smtClean="0"/>
              <a:pPr/>
              <a:t>1</a:t>
            </a:fld>
            <a:endParaRPr lang="en-US" dirty="0"/>
          </a:p>
        </p:txBody>
      </p:sp>
    </p:spTree>
    <p:extLst>
      <p:ext uri="{BB962C8B-B14F-4D97-AF65-F5344CB8AC3E}">
        <p14:creationId xmlns:p14="http://schemas.microsoft.com/office/powerpoint/2010/main" val="1796222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Methodology- Factors explained</a:t>
            </a:r>
          </a:p>
        </p:txBody>
      </p:sp>
      <p:sp>
        <p:nvSpPr>
          <p:cNvPr id="3" name="Content Placeholder 2"/>
          <p:cNvSpPr>
            <a:spLocks noGrp="1"/>
          </p:cNvSpPr>
          <p:nvPr>
            <p:ph idx="1"/>
          </p:nvPr>
        </p:nvSpPr>
        <p:spPr>
          <a:xfrm>
            <a:off x="1371600" y="2286000"/>
            <a:ext cx="9601200" cy="3878826"/>
          </a:xfrm>
        </p:spPr>
        <p:txBody>
          <a:bodyPr/>
          <a:lstStyle/>
          <a:p>
            <a:r>
              <a:rPr lang="en-US" sz="2400" dirty="0"/>
              <a:t>Factors </a:t>
            </a:r>
          </a:p>
          <a:p>
            <a:pPr lvl="1"/>
            <a:r>
              <a:rPr lang="en-US" sz="2400" dirty="0"/>
              <a:t>Heritage Districts</a:t>
            </a:r>
          </a:p>
          <a:p>
            <a:pPr lvl="1"/>
            <a:r>
              <a:rPr lang="en-US" sz="2400" dirty="0"/>
              <a:t>Owner Occupancy</a:t>
            </a:r>
          </a:p>
          <a:p>
            <a:pPr lvl="1"/>
            <a:r>
              <a:rPr lang="en-US" sz="2400" dirty="0"/>
              <a:t>Land to Improvement ratio</a:t>
            </a:r>
          </a:p>
          <a:p>
            <a:r>
              <a:rPr lang="en-US" sz="2400" dirty="0"/>
              <a:t>Council of Neighborhood Associations (CONA)</a:t>
            </a:r>
          </a:p>
          <a:p>
            <a:pPr lvl="1"/>
            <a:r>
              <a:rPr lang="en-US" sz="2400" dirty="0" err="1"/>
              <a:t>Walkscore</a:t>
            </a:r>
            <a:endParaRPr lang="en-US" sz="2400" dirty="0"/>
          </a:p>
          <a:p>
            <a:pPr lvl="1"/>
            <a:r>
              <a:rPr lang="en-US" sz="2400" dirty="0"/>
              <a:t>Zoning</a:t>
            </a:r>
          </a:p>
          <a:p>
            <a:pPr lvl="1"/>
            <a:r>
              <a:rPr lang="en-US" sz="2400" dirty="0"/>
              <a:t>Comments</a:t>
            </a:r>
          </a:p>
          <a:p>
            <a:pPr marL="530352" lvl="1" indent="0">
              <a:buNone/>
            </a:pPr>
            <a:endParaRPr lang="en-US" dirty="0"/>
          </a:p>
          <a:p>
            <a:pPr marL="987552" lvl="2" indent="0">
              <a:buNone/>
            </a:pPr>
            <a:endParaRPr lang="en-US" dirty="0"/>
          </a:p>
          <a:p>
            <a:pPr lvl="1"/>
            <a:endParaRPr lang="en-US" dirty="0"/>
          </a:p>
          <a:p>
            <a:pPr lvl="1"/>
            <a:endParaRPr lang="en-US" dirty="0"/>
          </a:p>
          <a:p>
            <a:pPr lvl="1"/>
            <a:endParaRPr lang="en-US" dirty="0"/>
          </a:p>
          <a:p>
            <a:pPr marL="530352" lvl="1" indent="0">
              <a:buNone/>
            </a:pP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10</a:t>
            </a:fld>
            <a:endParaRPr lang="en-US" dirty="0"/>
          </a:p>
        </p:txBody>
      </p:sp>
    </p:spTree>
    <p:extLst>
      <p:ext uri="{BB962C8B-B14F-4D97-AF65-F5344CB8AC3E}">
        <p14:creationId xmlns:p14="http://schemas.microsoft.com/office/powerpoint/2010/main" val="2881729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Methodology- Neighborhood Character Study</a:t>
            </a:r>
          </a:p>
        </p:txBody>
      </p:sp>
      <p:sp>
        <p:nvSpPr>
          <p:cNvPr id="3" name="Content Placeholder 2"/>
          <p:cNvSpPr>
            <a:spLocks noGrp="1"/>
          </p:cNvSpPr>
          <p:nvPr>
            <p:ph idx="1"/>
          </p:nvPr>
        </p:nvSpPr>
        <p:spPr>
          <a:xfrm>
            <a:off x="1371600" y="2286000"/>
            <a:ext cx="9601200" cy="3878826"/>
          </a:xfrm>
        </p:spPr>
        <p:txBody>
          <a:bodyPr/>
          <a:lstStyle/>
          <a:p>
            <a:endParaRPr lang="en-US" sz="2400" dirty="0" smtClean="0"/>
          </a:p>
          <a:p>
            <a:r>
              <a:rPr lang="en-US" sz="2400" dirty="0" smtClean="0"/>
              <a:t>Major </a:t>
            </a:r>
            <a:r>
              <a:rPr lang="en-US" sz="2400" dirty="0"/>
              <a:t>Steps</a:t>
            </a:r>
          </a:p>
          <a:p>
            <a:pPr lvl="1"/>
            <a:r>
              <a:rPr lang="en-US" sz="2400" dirty="0"/>
              <a:t>Fieldwork (photographs)</a:t>
            </a:r>
          </a:p>
          <a:p>
            <a:pPr lvl="1"/>
            <a:r>
              <a:rPr lang="en-US" sz="2400" dirty="0"/>
              <a:t>Analyzed comments in the area</a:t>
            </a:r>
          </a:p>
          <a:p>
            <a:pPr lvl="1"/>
            <a:r>
              <a:rPr lang="en-US" sz="2400" dirty="0"/>
              <a:t>Neighborhood comparison</a:t>
            </a:r>
          </a:p>
          <a:p>
            <a:pPr lvl="1"/>
            <a:r>
              <a:rPr lang="en-US" sz="2400" dirty="0"/>
              <a:t>Susceptibility within study area</a:t>
            </a:r>
          </a:p>
          <a:p>
            <a:pPr lvl="1"/>
            <a:endParaRPr lang="en-US" dirty="0"/>
          </a:p>
          <a:p>
            <a:pPr marL="530352" lvl="1" indent="0">
              <a:buNone/>
            </a:pPr>
            <a:endParaRPr lang="en-US" dirty="0"/>
          </a:p>
          <a:p>
            <a:pPr marL="987552" lvl="2" indent="0">
              <a:buNone/>
            </a:pPr>
            <a:endParaRPr lang="en-US" dirty="0"/>
          </a:p>
          <a:p>
            <a:pPr lvl="1"/>
            <a:endParaRPr lang="en-US" dirty="0"/>
          </a:p>
          <a:p>
            <a:pPr lvl="1"/>
            <a:endParaRPr lang="en-US" dirty="0"/>
          </a:p>
          <a:p>
            <a:pPr lvl="1"/>
            <a:endParaRPr lang="en-US" dirty="0"/>
          </a:p>
          <a:p>
            <a:pPr marL="530352" lvl="1" indent="0">
              <a:buNone/>
            </a:pP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11</a:t>
            </a:fld>
            <a:endParaRPr lang="en-US" dirty="0"/>
          </a:p>
        </p:txBody>
      </p:sp>
    </p:spTree>
    <p:extLst>
      <p:ext uri="{BB962C8B-B14F-4D97-AF65-F5344CB8AC3E}">
        <p14:creationId xmlns:p14="http://schemas.microsoft.com/office/powerpoint/2010/main" val="1781793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564" y="685800"/>
            <a:ext cx="10169236" cy="1485900"/>
          </a:xfrm>
        </p:spPr>
        <p:txBody>
          <a:bodyPr/>
          <a:lstStyle/>
          <a:p>
            <a:r>
              <a:rPr lang="en-US" dirty="0"/>
              <a:t>City wide results</a:t>
            </a:r>
          </a:p>
        </p:txBody>
      </p:sp>
      <p:sp>
        <p:nvSpPr>
          <p:cNvPr id="6" name="Title 1"/>
          <p:cNvSpPr txBox="1">
            <a:spLocks/>
          </p:cNvSpPr>
          <p:nvPr/>
        </p:nvSpPr>
        <p:spPr>
          <a:xfrm>
            <a:off x="1152831" y="2667450"/>
            <a:ext cx="4510245" cy="1993040"/>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nSpc>
                <a:spcPct val="150000"/>
              </a:lnSpc>
            </a:pPr>
            <a:r>
              <a:rPr lang="en-US" sz="2800" dirty="0"/>
              <a:t>Neighborhoods: 32</a:t>
            </a:r>
          </a:p>
          <a:p>
            <a:pPr>
              <a:lnSpc>
                <a:spcPct val="150000"/>
              </a:lnSpc>
            </a:pPr>
            <a:r>
              <a:rPr lang="en-US" sz="2800" dirty="0"/>
              <a:t>High Probability: 7</a:t>
            </a:r>
          </a:p>
          <a:p>
            <a:pPr>
              <a:lnSpc>
                <a:spcPct val="150000"/>
              </a:lnSpc>
            </a:pPr>
            <a:r>
              <a:rPr lang="en-US" sz="2800" dirty="0"/>
              <a:t>Low Probability: 16</a:t>
            </a:r>
          </a:p>
          <a:p>
            <a:pPr>
              <a:lnSpc>
                <a:spcPct val="150000"/>
              </a:lnSpc>
            </a:pPr>
            <a:r>
              <a:rPr lang="en-US" sz="2800" dirty="0"/>
              <a:t>Mid Probability: 9</a:t>
            </a:r>
          </a:p>
          <a:p>
            <a:pPr>
              <a:lnSpc>
                <a:spcPct val="150000"/>
              </a:lnSpc>
            </a:pPr>
            <a:endParaRPr lang="en-US" sz="2800" dirty="0"/>
          </a:p>
        </p:txBody>
      </p:sp>
      <p:pic>
        <p:nvPicPr>
          <p:cNvPr id="4" name="Content Placeholder 3"/>
          <p:cNvPicPr>
            <a:picLocks noGrp="1" noChangeAspect="1"/>
          </p:cNvPicPr>
          <p:nvPr>
            <p:ph idx="1"/>
          </p:nvPr>
        </p:nvPicPr>
        <p:blipFill>
          <a:blip r:embed="rId2"/>
          <a:stretch>
            <a:fillRect/>
          </a:stretch>
        </p:blipFill>
        <p:spPr>
          <a:xfrm>
            <a:off x="5663076" y="0"/>
            <a:ext cx="5299363" cy="6858000"/>
          </a:xfrm>
          <a:prstGeom prst="rect">
            <a:avLst/>
          </a:prstGeom>
        </p:spPr>
      </p:pic>
      <p:sp>
        <p:nvSpPr>
          <p:cNvPr id="3" name="Slide Number Placeholder 2"/>
          <p:cNvSpPr>
            <a:spLocks noGrp="1"/>
          </p:cNvSpPr>
          <p:nvPr>
            <p:ph type="sldNum" sz="quarter" idx="12"/>
          </p:nvPr>
        </p:nvSpPr>
        <p:spPr/>
        <p:txBody>
          <a:bodyPr/>
          <a:lstStyle/>
          <a:p>
            <a:fld id="{69E57DC2-970A-4B3E-BB1C-7A09969E49DF}" type="slidenum">
              <a:rPr lang="en-US" smtClean="0"/>
              <a:t>12</a:t>
            </a:fld>
            <a:endParaRPr lang="en-US" dirty="0"/>
          </a:p>
        </p:txBody>
      </p:sp>
    </p:spTree>
    <p:extLst>
      <p:ext uri="{BB962C8B-B14F-4D97-AF65-F5344CB8AC3E}">
        <p14:creationId xmlns:p14="http://schemas.microsoft.com/office/powerpoint/2010/main" val="2468487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3556558" cy="1485900"/>
          </a:xfrm>
        </p:spPr>
        <p:txBody>
          <a:bodyPr/>
          <a:lstStyle/>
          <a:p>
            <a:pPr algn="ctr"/>
            <a:r>
              <a:rPr lang="en-US" dirty="0"/>
              <a:t>Study Area </a:t>
            </a:r>
            <a:br>
              <a:rPr lang="en-US" dirty="0"/>
            </a:br>
            <a:r>
              <a:rPr lang="en-US" dirty="0"/>
              <a:t>Results</a:t>
            </a:r>
          </a:p>
        </p:txBody>
      </p:sp>
      <p:sp>
        <p:nvSpPr>
          <p:cNvPr id="6" name="Title 1"/>
          <p:cNvSpPr txBox="1">
            <a:spLocks/>
          </p:cNvSpPr>
          <p:nvPr/>
        </p:nvSpPr>
        <p:spPr>
          <a:xfrm>
            <a:off x="1152831" y="2667450"/>
            <a:ext cx="4510245" cy="1993040"/>
          </a:xfrm>
          <a:prstGeom prst="rect">
            <a:avLst/>
          </a:prstGeom>
        </p:spPr>
        <p:txBody>
          <a:bodyPr vert="horz" lIns="91440" tIns="45720" rIns="91440" bIns="45720" rtlCol="0" anchor="t">
            <a:normAutofit lnSpcReduction="1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nSpc>
                <a:spcPct val="150000"/>
              </a:lnSpc>
            </a:pPr>
            <a:r>
              <a:rPr lang="en-US" sz="2800" dirty="0"/>
              <a:t>Neighborhoods: 4</a:t>
            </a:r>
          </a:p>
          <a:p>
            <a:pPr>
              <a:lnSpc>
                <a:spcPct val="150000"/>
              </a:lnSpc>
            </a:pPr>
            <a:r>
              <a:rPr lang="en-US" sz="2800" dirty="0"/>
              <a:t>High Probability: 3</a:t>
            </a:r>
          </a:p>
          <a:p>
            <a:pPr>
              <a:lnSpc>
                <a:spcPct val="150000"/>
              </a:lnSpc>
            </a:pPr>
            <a:r>
              <a:rPr lang="en-US" sz="2800" dirty="0"/>
              <a:t>Low Probability: 1</a:t>
            </a:r>
          </a:p>
          <a:p>
            <a:endParaRPr lang="en-US" sz="1800" dirty="0"/>
          </a:p>
        </p:txBody>
      </p:sp>
      <p:pic>
        <p:nvPicPr>
          <p:cNvPr id="3" name="Picture 2"/>
          <p:cNvPicPr>
            <a:picLocks noChangeAspect="1"/>
          </p:cNvPicPr>
          <p:nvPr/>
        </p:nvPicPr>
        <p:blipFill>
          <a:blip r:embed="rId2"/>
          <a:stretch>
            <a:fillRect/>
          </a:stretch>
        </p:blipFill>
        <p:spPr>
          <a:xfrm>
            <a:off x="4928158" y="0"/>
            <a:ext cx="5287404" cy="6858866"/>
          </a:xfrm>
          <a:prstGeom prst="rect">
            <a:avLst/>
          </a:prstGeom>
        </p:spPr>
      </p:pic>
      <p:sp>
        <p:nvSpPr>
          <p:cNvPr id="4" name="Slide Number Placeholder 3"/>
          <p:cNvSpPr>
            <a:spLocks noGrp="1"/>
          </p:cNvSpPr>
          <p:nvPr>
            <p:ph type="sldNum" sz="quarter" idx="12"/>
          </p:nvPr>
        </p:nvSpPr>
        <p:spPr/>
        <p:txBody>
          <a:bodyPr/>
          <a:lstStyle/>
          <a:p>
            <a:fld id="{69E57DC2-970A-4B3E-BB1C-7A09969E49DF}" type="slidenum">
              <a:rPr lang="en-US" smtClean="0"/>
              <a:t>13</a:t>
            </a:fld>
            <a:endParaRPr lang="en-US" dirty="0"/>
          </a:p>
        </p:txBody>
      </p:sp>
    </p:spTree>
    <p:extLst>
      <p:ext uri="{BB962C8B-B14F-4D97-AF65-F5344CB8AC3E}">
        <p14:creationId xmlns:p14="http://schemas.microsoft.com/office/powerpoint/2010/main" val="34548886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255" y="291812"/>
            <a:ext cx="9601200" cy="1485900"/>
          </a:xfrm>
        </p:spPr>
        <p:txBody>
          <a:bodyPr/>
          <a:lstStyle/>
          <a:p>
            <a:r>
              <a:rPr lang="en-US" dirty="0"/>
              <a:t>Neighborhoods within study area</a:t>
            </a:r>
          </a:p>
        </p:txBody>
      </p:sp>
      <p:sp>
        <p:nvSpPr>
          <p:cNvPr id="4" name="Slide Number Placeholder 3"/>
          <p:cNvSpPr>
            <a:spLocks noGrp="1"/>
          </p:cNvSpPr>
          <p:nvPr>
            <p:ph type="sldNum" sz="quarter" idx="12"/>
          </p:nvPr>
        </p:nvSpPr>
        <p:spPr/>
        <p:txBody>
          <a:bodyPr/>
          <a:lstStyle/>
          <a:p>
            <a:fld id="{69E57DC2-970A-4B3E-BB1C-7A09969E49DF}" type="slidenum">
              <a:rPr lang="en-US" smtClean="0"/>
              <a:t>14</a:t>
            </a:fld>
            <a:endParaRPr lang="en-US" dirty="0"/>
          </a:p>
        </p:txBody>
      </p:sp>
      <p:pic>
        <p:nvPicPr>
          <p:cNvPr id="5" name="Picture 4"/>
          <p:cNvPicPr>
            <a:picLocks noChangeAspect="1"/>
          </p:cNvPicPr>
          <p:nvPr/>
        </p:nvPicPr>
        <p:blipFill>
          <a:blip r:embed="rId2"/>
          <a:stretch>
            <a:fillRect/>
          </a:stretch>
        </p:blipFill>
        <p:spPr>
          <a:xfrm>
            <a:off x="734290" y="997527"/>
            <a:ext cx="11452527" cy="5860473"/>
          </a:xfrm>
          <a:prstGeom prst="rect">
            <a:avLst/>
          </a:prstGeom>
        </p:spPr>
      </p:pic>
      <p:sp>
        <p:nvSpPr>
          <p:cNvPr id="3" name="Content Placeholder 2"/>
          <p:cNvSpPr>
            <a:spLocks noGrp="1"/>
          </p:cNvSpPr>
          <p:nvPr>
            <p:ph idx="1"/>
          </p:nvPr>
        </p:nvSpPr>
        <p:spPr>
          <a:xfrm>
            <a:off x="8677609" y="3074293"/>
            <a:ext cx="3186545" cy="3581400"/>
          </a:xfrm>
        </p:spPr>
        <p:txBody>
          <a:bodyPr/>
          <a:lstStyle/>
          <a:p>
            <a:r>
              <a:rPr lang="en-US" dirty="0"/>
              <a:t>Neighborhoods</a:t>
            </a:r>
          </a:p>
          <a:p>
            <a:pPr lvl="1"/>
            <a:r>
              <a:rPr lang="en-US" dirty="0"/>
              <a:t>Heritage</a:t>
            </a:r>
          </a:p>
          <a:p>
            <a:pPr lvl="1"/>
            <a:r>
              <a:rPr lang="en-US" dirty="0"/>
              <a:t>Dunbar</a:t>
            </a:r>
          </a:p>
          <a:p>
            <a:pPr lvl="1"/>
            <a:r>
              <a:rPr lang="en-US" dirty="0"/>
              <a:t>Victory Gardens</a:t>
            </a:r>
          </a:p>
          <a:p>
            <a:pPr lvl="1"/>
            <a:r>
              <a:rPr lang="en-US" dirty="0"/>
              <a:t>East Guadalupe</a:t>
            </a:r>
          </a:p>
        </p:txBody>
      </p:sp>
    </p:spTree>
    <p:extLst>
      <p:ext uri="{BB962C8B-B14F-4D97-AF65-F5344CB8AC3E}">
        <p14:creationId xmlns:p14="http://schemas.microsoft.com/office/powerpoint/2010/main" val="3952282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Neighborhood Character Result</a:t>
            </a:r>
          </a:p>
        </p:txBody>
      </p:sp>
      <p:sp>
        <p:nvSpPr>
          <p:cNvPr id="3" name="Content Placeholder 2"/>
          <p:cNvSpPr>
            <a:spLocks noGrp="1"/>
          </p:cNvSpPr>
          <p:nvPr>
            <p:ph idx="1"/>
          </p:nvPr>
        </p:nvSpPr>
        <p:spPr/>
        <p:txBody>
          <a:bodyPr/>
          <a:lstStyle/>
          <a:p>
            <a:r>
              <a:rPr lang="en-US" dirty="0"/>
              <a:t>General overview of the Area</a:t>
            </a:r>
          </a:p>
          <a:p>
            <a:pPr lvl="1"/>
            <a:r>
              <a:rPr lang="en-US" dirty="0"/>
              <a:t>Flood zones</a:t>
            </a:r>
          </a:p>
          <a:p>
            <a:pPr lvl="1"/>
            <a:r>
              <a:rPr lang="en-US" dirty="0"/>
              <a:t>Damage from 1998 Flood</a:t>
            </a:r>
          </a:p>
          <a:p>
            <a:pPr lvl="1"/>
            <a:r>
              <a:rPr lang="en-US" dirty="0"/>
              <a:t>Parks</a:t>
            </a:r>
          </a:p>
          <a:p>
            <a:pPr lvl="1"/>
            <a:r>
              <a:rPr lang="en-US" dirty="0"/>
              <a:t>Historic Districts</a:t>
            </a:r>
          </a:p>
          <a:p>
            <a:pPr lvl="1"/>
            <a:r>
              <a:rPr lang="en-US" dirty="0"/>
              <a:t>Zoning</a:t>
            </a:r>
          </a:p>
          <a:p>
            <a:pPr lvl="1"/>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15</a:t>
            </a:fld>
            <a:endParaRPr lang="en-US" dirty="0"/>
          </a:p>
        </p:txBody>
      </p:sp>
    </p:spTree>
    <p:extLst>
      <p:ext uri="{BB962C8B-B14F-4D97-AF65-F5344CB8AC3E}">
        <p14:creationId xmlns:p14="http://schemas.microsoft.com/office/powerpoint/2010/main" val="42256604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291" y="401781"/>
            <a:ext cx="1856509" cy="1478973"/>
          </a:xfrm>
        </p:spPr>
        <p:txBody>
          <a:bodyPr>
            <a:normAutofit/>
          </a:bodyPr>
          <a:lstStyle/>
          <a:p>
            <a:r>
              <a:rPr lang="en-US" dirty="0" smtClean="0"/>
              <a:t>Flood </a:t>
            </a:r>
            <a:r>
              <a:rPr lang="en-US" dirty="0"/>
              <a:t/>
            </a:r>
            <a:br>
              <a:rPr lang="en-US" dirty="0"/>
            </a:br>
            <a:r>
              <a:rPr lang="en-US" dirty="0"/>
              <a:t>Zones</a:t>
            </a:r>
          </a:p>
        </p:txBody>
      </p:sp>
      <p:pic>
        <p:nvPicPr>
          <p:cNvPr id="3" name="Picture 2"/>
          <p:cNvPicPr>
            <a:picLocks noChangeAspect="1"/>
          </p:cNvPicPr>
          <p:nvPr/>
        </p:nvPicPr>
        <p:blipFill>
          <a:blip r:embed="rId2"/>
          <a:stretch>
            <a:fillRect/>
          </a:stretch>
        </p:blipFill>
        <p:spPr>
          <a:xfrm>
            <a:off x="2346142" y="0"/>
            <a:ext cx="12416182" cy="6858000"/>
          </a:xfrm>
          <a:prstGeom prst="rect">
            <a:avLst/>
          </a:prstGeom>
        </p:spPr>
      </p:pic>
      <p:sp>
        <p:nvSpPr>
          <p:cNvPr id="7" name="Content Placeholder 6"/>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16</a:t>
            </a:fld>
            <a:endParaRPr lang="en-US" dirty="0"/>
          </a:p>
        </p:txBody>
      </p:sp>
    </p:spTree>
    <p:extLst>
      <p:ext uri="{BB962C8B-B14F-4D97-AF65-F5344CB8AC3E}">
        <p14:creationId xmlns:p14="http://schemas.microsoft.com/office/powerpoint/2010/main" val="26881275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10474036" cy="1485900"/>
          </a:xfrm>
        </p:spPr>
        <p:txBody>
          <a:bodyPr/>
          <a:lstStyle/>
          <a:p>
            <a:r>
              <a:rPr lang="en-US" dirty="0" smtClean="0"/>
              <a:t>Examples of Flood Area in Victory Gardens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97781" y="2587336"/>
            <a:ext cx="5694219" cy="4270664"/>
          </a:xfrm>
        </p:spPr>
      </p:pic>
      <p:sp>
        <p:nvSpPr>
          <p:cNvPr id="4" name="Slide Number Placeholder 3"/>
          <p:cNvSpPr>
            <a:spLocks noGrp="1"/>
          </p:cNvSpPr>
          <p:nvPr>
            <p:ph type="sldNum" sz="quarter" idx="12"/>
          </p:nvPr>
        </p:nvSpPr>
        <p:spPr/>
        <p:txBody>
          <a:bodyPr/>
          <a:lstStyle/>
          <a:p>
            <a:fld id="{69E57DC2-970A-4B3E-BB1C-7A09969E49DF}" type="slidenum">
              <a:rPr lang="en-US" smtClean="0"/>
              <a:t>17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727" y="2587336"/>
            <a:ext cx="5805053" cy="4270664"/>
          </a:xfrm>
          <a:prstGeom prst="rect">
            <a:avLst/>
          </a:prstGeom>
        </p:spPr>
      </p:pic>
    </p:spTree>
    <p:extLst>
      <p:ext uri="{BB962C8B-B14F-4D97-AF65-F5344CB8AC3E}">
        <p14:creationId xmlns:p14="http://schemas.microsoft.com/office/powerpoint/2010/main" val="3416582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419" y="408709"/>
            <a:ext cx="9601200" cy="1485900"/>
          </a:xfrm>
        </p:spPr>
        <p:txBody>
          <a:bodyPr>
            <a:normAutofit fontScale="90000"/>
          </a:bodyPr>
          <a:lstStyle/>
          <a:p>
            <a:r>
              <a:rPr lang="en-US" dirty="0"/>
              <a:t>1998 </a:t>
            </a:r>
            <a:br>
              <a:rPr lang="en-US" dirty="0"/>
            </a:br>
            <a:r>
              <a:rPr lang="en-US" dirty="0"/>
              <a:t>Flood </a:t>
            </a:r>
            <a:br>
              <a:rPr lang="en-US" dirty="0"/>
            </a:br>
            <a:r>
              <a:rPr lang="en-US" dirty="0"/>
              <a:t>Damage</a:t>
            </a:r>
          </a:p>
        </p:txBody>
      </p:sp>
      <p:pic>
        <p:nvPicPr>
          <p:cNvPr id="7" name="Content Placeholder 6"/>
          <p:cNvPicPr>
            <a:picLocks noGrp="1" noChangeAspect="1"/>
          </p:cNvPicPr>
          <p:nvPr>
            <p:ph idx="1"/>
          </p:nvPr>
        </p:nvPicPr>
        <p:blipFill>
          <a:blip r:embed="rId2"/>
          <a:stretch>
            <a:fillRect/>
          </a:stretch>
        </p:blipFill>
        <p:spPr>
          <a:xfrm>
            <a:off x="3667422" y="0"/>
            <a:ext cx="12141410" cy="6858000"/>
          </a:xfrm>
          <a:prstGeom prst="rect">
            <a:avLst/>
          </a:prstGeom>
        </p:spPr>
      </p:pic>
      <p:sp>
        <p:nvSpPr>
          <p:cNvPr id="3" name="TextBox 2"/>
          <p:cNvSpPr txBox="1"/>
          <p:nvPr/>
        </p:nvSpPr>
        <p:spPr>
          <a:xfrm>
            <a:off x="817419" y="2549237"/>
            <a:ext cx="2632363" cy="2031325"/>
          </a:xfrm>
          <a:prstGeom prst="rect">
            <a:avLst/>
          </a:prstGeom>
          <a:noFill/>
        </p:spPr>
        <p:txBody>
          <a:bodyPr wrap="square" rtlCol="0">
            <a:spAutoFit/>
          </a:bodyPr>
          <a:lstStyle/>
          <a:p>
            <a:r>
              <a:rPr lang="en-US" dirty="0" smtClean="0"/>
              <a:t>Two factors of damage</a:t>
            </a:r>
          </a:p>
          <a:p>
            <a:endParaRPr lang="en-US" dirty="0"/>
          </a:p>
          <a:p>
            <a:pPr marL="285750" indent="-285750">
              <a:buFont typeface="Arial" panose="020B0604020202020204" pitchFamily="34" charset="0"/>
              <a:buChar char="•"/>
            </a:pPr>
            <a:r>
              <a:rPr lang="en-US" dirty="0" smtClean="0"/>
              <a:t>Monetary amount </a:t>
            </a:r>
          </a:p>
          <a:p>
            <a:endParaRPr lang="en-US" dirty="0"/>
          </a:p>
          <a:p>
            <a:pPr marL="285750" indent="-285750">
              <a:buFont typeface="Arial" panose="020B0604020202020204" pitchFamily="34" charset="0"/>
              <a:buChar char="•"/>
            </a:pPr>
            <a:r>
              <a:rPr lang="en-US" dirty="0" smtClean="0"/>
              <a:t>Parcels that were in any way affected (low spots, etc.)</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18</a:t>
            </a:fld>
            <a:endParaRPr lang="en-US" dirty="0"/>
          </a:p>
        </p:txBody>
      </p:sp>
    </p:spTree>
    <p:extLst>
      <p:ext uri="{BB962C8B-B14F-4D97-AF65-F5344CB8AC3E}">
        <p14:creationId xmlns:p14="http://schemas.microsoft.com/office/powerpoint/2010/main" val="2206824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Parks</a:t>
            </a:r>
          </a:p>
        </p:txBody>
      </p:sp>
      <p:sp>
        <p:nvSpPr>
          <p:cNvPr id="3" name="Content Placeholder 2"/>
          <p:cNvSpPr>
            <a:spLocks noGrp="1"/>
          </p:cNvSpPr>
          <p:nvPr>
            <p:ph idx="1"/>
          </p:nvPr>
        </p:nvSpPr>
        <p:spPr>
          <a:xfrm>
            <a:off x="789709" y="1828800"/>
            <a:ext cx="3602772" cy="3865418"/>
          </a:xfrm>
        </p:spPr>
        <p:txBody>
          <a:bodyPr/>
          <a:lstStyle/>
          <a:p>
            <a:r>
              <a:rPr lang="en-US" dirty="0" smtClean="0"/>
              <a:t>Parks are a important part of a neighborhoods character.</a:t>
            </a:r>
          </a:p>
          <a:p>
            <a:endParaRPr lang="en-US" dirty="0"/>
          </a:p>
          <a:p>
            <a:r>
              <a:rPr lang="en-US" dirty="0" smtClean="0"/>
              <a:t>Parks are aesthetic areas that people want to live near.</a:t>
            </a:r>
            <a:endParaRPr lang="en-US" dirty="0"/>
          </a:p>
        </p:txBody>
      </p:sp>
      <p:pic>
        <p:nvPicPr>
          <p:cNvPr id="4" name="Picture 3"/>
          <p:cNvPicPr>
            <a:picLocks noChangeAspect="1"/>
          </p:cNvPicPr>
          <p:nvPr/>
        </p:nvPicPr>
        <p:blipFill>
          <a:blip r:embed="rId2"/>
          <a:stretch>
            <a:fillRect/>
          </a:stretch>
        </p:blipFill>
        <p:spPr>
          <a:xfrm>
            <a:off x="4531092" y="0"/>
            <a:ext cx="9171053" cy="6858000"/>
          </a:xfrm>
          <a:prstGeom prst="rect">
            <a:avLst/>
          </a:prstGeom>
        </p:spPr>
      </p:pic>
      <p:sp>
        <p:nvSpPr>
          <p:cNvPr id="9" name="TextBox 8"/>
          <p:cNvSpPr txBox="1"/>
          <p:nvPr/>
        </p:nvSpPr>
        <p:spPr>
          <a:xfrm>
            <a:off x="8437418" y="2488168"/>
            <a:ext cx="394660" cy="523220"/>
          </a:xfrm>
          <a:prstGeom prst="rect">
            <a:avLst/>
          </a:prstGeom>
          <a:noFill/>
        </p:spPr>
        <p:txBody>
          <a:bodyPr wrap="none" rtlCol="0">
            <a:spAutoFit/>
          </a:bodyPr>
          <a:lstStyle/>
          <a:p>
            <a:r>
              <a:rPr lang="en-US" sz="2800" dirty="0">
                <a:solidFill>
                  <a:srgbClr val="C00000"/>
                </a:solidFill>
              </a:rPr>
              <a:t>1</a:t>
            </a:r>
          </a:p>
        </p:txBody>
      </p:sp>
      <p:sp>
        <p:nvSpPr>
          <p:cNvPr id="10" name="TextBox 9"/>
          <p:cNvSpPr txBox="1"/>
          <p:nvPr/>
        </p:nvSpPr>
        <p:spPr>
          <a:xfrm>
            <a:off x="8077200" y="3960852"/>
            <a:ext cx="540327" cy="523220"/>
          </a:xfrm>
          <a:prstGeom prst="rect">
            <a:avLst/>
          </a:prstGeom>
          <a:noFill/>
        </p:spPr>
        <p:txBody>
          <a:bodyPr wrap="square" rtlCol="0">
            <a:spAutoFit/>
          </a:bodyPr>
          <a:lstStyle/>
          <a:p>
            <a:r>
              <a:rPr lang="en-US" sz="2800" dirty="0">
                <a:solidFill>
                  <a:srgbClr val="C00000"/>
                </a:solidFill>
              </a:rPr>
              <a:t>2</a:t>
            </a:r>
          </a:p>
        </p:txBody>
      </p:sp>
      <p:sp>
        <p:nvSpPr>
          <p:cNvPr id="11" name="TextBox 10"/>
          <p:cNvSpPr txBox="1"/>
          <p:nvPr/>
        </p:nvSpPr>
        <p:spPr>
          <a:xfrm>
            <a:off x="9116618" y="2857500"/>
            <a:ext cx="332510" cy="523220"/>
          </a:xfrm>
          <a:prstGeom prst="rect">
            <a:avLst/>
          </a:prstGeom>
          <a:noFill/>
        </p:spPr>
        <p:txBody>
          <a:bodyPr wrap="square" rtlCol="0">
            <a:spAutoFit/>
          </a:bodyPr>
          <a:lstStyle/>
          <a:p>
            <a:r>
              <a:rPr lang="en-US" sz="2800" dirty="0">
                <a:solidFill>
                  <a:srgbClr val="C00000"/>
                </a:solidFill>
              </a:rPr>
              <a:t>3</a:t>
            </a:r>
          </a:p>
        </p:txBody>
      </p:sp>
      <p:sp>
        <p:nvSpPr>
          <p:cNvPr id="5" name="Slide Number Placeholder 4"/>
          <p:cNvSpPr>
            <a:spLocks noGrp="1"/>
          </p:cNvSpPr>
          <p:nvPr>
            <p:ph type="sldNum" sz="quarter" idx="12"/>
          </p:nvPr>
        </p:nvSpPr>
        <p:spPr/>
        <p:txBody>
          <a:bodyPr/>
          <a:lstStyle/>
          <a:p>
            <a:fld id="{69E57DC2-970A-4B3E-BB1C-7A09969E49DF}" type="slidenum">
              <a:rPr lang="en-US" smtClean="0"/>
              <a:t>19</a:t>
            </a:fld>
            <a:endParaRPr lang="en-US" dirty="0"/>
          </a:p>
        </p:txBody>
      </p:sp>
    </p:spTree>
    <p:extLst>
      <p:ext uri="{BB962C8B-B14F-4D97-AF65-F5344CB8AC3E}">
        <p14:creationId xmlns:p14="http://schemas.microsoft.com/office/powerpoint/2010/main" val="3626045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normAutofit fontScale="92500" lnSpcReduction="10000"/>
          </a:bodyPr>
          <a:lstStyle/>
          <a:p>
            <a:pPr fontAlgn="base"/>
            <a:r>
              <a:rPr lang="en-US" dirty="0"/>
              <a:t>Purpose​</a:t>
            </a:r>
          </a:p>
          <a:p>
            <a:pPr fontAlgn="base"/>
            <a:r>
              <a:rPr lang="en-US" dirty="0"/>
              <a:t>Project Parameters​</a:t>
            </a:r>
          </a:p>
          <a:p>
            <a:pPr fontAlgn="base"/>
            <a:r>
              <a:rPr lang="en-US" dirty="0"/>
              <a:t>List of Task​</a:t>
            </a:r>
          </a:p>
          <a:p>
            <a:pPr fontAlgn="base"/>
            <a:r>
              <a:rPr lang="en-US" dirty="0"/>
              <a:t>Scope​</a:t>
            </a:r>
          </a:p>
          <a:p>
            <a:pPr fontAlgn="base"/>
            <a:r>
              <a:rPr lang="en-US" dirty="0"/>
              <a:t>Updates to Methodology​</a:t>
            </a:r>
          </a:p>
          <a:p>
            <a:pPr fontAlgn="base"/>
            <a:r>
              <a:rPr lang="en-US" dirty="0"/>
              <a:t>Results​</a:t>
            </a:r>
          </a:p>
          <a:p>
            <a:pPr fontAlgn="base"/>
            <a:r>
              <a:rPr lang="en-US" dirty="0"/>
              <a:t>Limitations and Sources of Error</a:t>
            </a:r>
          </a:p>
          <a:p>
            <a:pPr fontAlgn="base"/>
            <a:r>
              <a:rPr lang="en-US" dirty="0"/>
              <a:t>Conclusion</a:t>
            </a:r>
          </a:p>
          <a:p>
            <a:pPr fontAlgn="base"/>
            <a:r>
              <a:rPr lang="en-US" dirty="0"/>
              <a:t>Sources and acknowledgements</a:t>
            </a:r>
          </a:p>
          <a:p>
            <a:pPr fontAlgn="base"/>
            <a:endParaRPr lang="en-US" dirty="0"/>
          </a:p>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2</a:t>
            </a:fld>
            <a:endParaRPr lang="en-US" dirty="0"/>
          </a:p>
        </p:txBody>
      </p:sp>
    </p:spTree>
    <p:extLst>
      <p:ext uri="{BB962C8B-B14F-4D97-AF65-F5344CB8AC3E}">
        <p14:creationId xmlns:p14="http://schemas.microsoft.com/office/powerpoint/2010/main" val="26212422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818" y="232755"/>
            <a:ext cx="6535637" cy="1221971"/>
          </a:xfrm>
        </p:spPr>
        <p:txBody>
          <a:bodyPr>
            <a:normAutofit fontScale="90000"/>
          </a:bodyPr>
          <a:lstStyle/>
          <a:p>
            <a:r>
              <a:rPr lang="en-US" dirty="0" smtClean="0"/>
              <a:t>Park Locations of Examples </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697585" y="-295645"/>
            <a:ext cx="5043778" cy="3782834"/>
          </a:xfrm>
        </p:spPr>
      </p:pic>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697585" y="3487189"/>
            <a:ext cx="4494415" cy="3370811"/>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749" y="1613373"/>
            <a:ext cx="6992836" cy="5244627"/>
          </a:xfrm>
          <a:prstGeom prst="rect">
            <a:avLst/>
          </a:prstGeom>
        </p:spPr>
      </p:pic>
      <p:sp>
        <p:nvSpPr>
          <p:cNvPr id="4" name="TextBox 3"/>
          <p:cNvSpPr txBox="1"/>
          <p:nvPr/>
        </p:nvSpPr>
        <p:spPr>
          <a:xfrm>
            <a:off x="7996844" y="2626822"/>
            <a:ext cx="425116" cy="584775"/>
          </a:xfrm>
          <a:prstGeom prst="rect">
            <a:avLst/>
          </a:prstGeom>
          <a:noFill/>
        </p:spPr>
        <p:txBody>
          <a:bodyPr wrap="none" rtlCol="0">
            <a:spAutoFit/>
          </a:bodyPr>
          <a:lstStyle/>
          <a:p>
            <a:r>
              <a:rPr lang="en-US" sz="3200" dirty="0" smtClean="0">
                <a:solidFill>
                  <a:srgbClr val="FF0000"/>
                </a:solidFill>
              </a:rPr>
              <a:t>1</a:t>
            </a:r>
            <a:endParaRPr lang="en-US" sz="3200" dirty="0">
              <a:solidFill>
                <a:srgbClr val="FF0000"/>
              </a:solidFill>
            </a:endParaRPr>
          </a:p>
        </p:txBody>
      </p:sp>
      <p:sp>
        <p:nvSpPr>
          <p:cNvPr id="6" name="TextBox 5"/>
          <p:cNvSpPr txBox="1"/>
          <p:nvPr/>
        </p:nvSpPr>
        <p:spPr>
          <a:xfrm>
            <a:off x="5627717" y="1695797"/>
            <a:ext cx="394660" cy="523220"/>
          </a:xfrm>
          <a:prstGeom prst="rect">
            <a:avLst/>
          </a:prstGeom>
          <a:noFill/>
        </p:spPr>
        <p:txBody>
          <a:bodyPr wrap="none" rtlCol="0">
            <a:spAutoFit/>
          </a:bodyPr>
          <a:lstStyle/>
          <a:p>
            <a:r>
              <a:rPr lang="en-US" sz="2800" dirty="0" smtClean="0">
                <a:solidFill>
                  <a:srgbClr val="FF0000"/>
                </a:solidFill>
              </a:rPr>
              <a:t>2</a:t>
            </a:r>
            <a:endParaRPr lang="en-US" sz="2800" dirty="0">
              <a:solidFill>
                <a:srgbClr val="FF0000"/>
              </a:solidFill>
            </a:endParaRPr>
          </a:p>
        </p:txBody>
      </p:sp>
      <p:sp>
        <p:nvSpPr>
          <p:cNvPr id="10" name="TextBox 9"/>
          <p:cNvSpPr txBox="1"/>
          <p:nvPr/>
        </p:nvSpPr>
        <p:spPr>
          <a:xfrm>
            <a:off x="11529753" y="3501171"/>
            <a:ext cx="394660" cy="523220"/>
          </a:xfrm>
          <a:prstGeom prst="rect">
            <a:avLst/>
          </a:prstGeom>
          <a:noFill/>
        </p:spPr>
        <p:txBody>
          <a:bodyPr wrap="none" rtlCol="0">
            <a:spAutoFit/>
          </a:bodyPr>
          <a:lstStyle/>
          <a:p>
            <a:r>
              <a:rPr lang="en-US" sz="2800" dirty="0" smtClean="0">
                <a:solidFill>
                  <a:srgbClr val="FF0000"/>
                </a:solidFill>
              </a:rPr>
              <a:t>3</a:t>
            </a:r>
            <a:endParaRPr lang="en-US" sz="2800" dirty="0">
              <a:solidFill>
                <a:srgbClr val="FF0000"/>
              </a:solidFill>
            </a:endParaRPr>
          </a:p>
        </p:txBody>
      </p:sp>
      <p:sp>
        <p:nvSpPr>
          <p:cNvPr id="3" name="Slide Number Placeholder 2"/>
          <p:cNvSpPr>
            <a:spLocks noGrp="1"/>
          </p:cNvSpPr>
          <p:nvPr>
            <p:ph type="sldNum" sz="quarter" idx="12"/>
          </p:nvPr>
        </p:nvSpPr>
        <p:spPr/>
        <p:txBody>
          <a:bodyPr/>
          <a:lstStyle/>
          <a:p>
            <a:fld id="{69E57DC2-970A-4B3E-BB1C-7A09969E49DF}" type="slidenum">
              <a:rPr lang="en-US" smtClean="0"/>
              <a:t>20</a:t>
            </a:fld>
            <a:endParaRPr lang="en-US" dirty="0"/>
          </a:p>
        </p:txBody>
      </p:sp>
    </p:spTree>
    <p:extLst>
      <p:ext uri="{BB962C8B-B14F-4D97-AF65-F5344CB8AC3E}">
        <p14:creationId xmlns:p14="http://schemas.microsoft.com/office/powerpoint/2010/main" val="2807482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291" y="685800"/>
            <a:ext cx="10238509" cy="1485900"/>
          </a:xfrm>
        </p:spPr>
        <p:txBody>
          <a:bodyPr/>
          <a:lstStyle/>
          <a:p>
            <a:r>
              <a:rPr lang="en-US" dirty="0"/>
              <a:t>Historic </a:t>
            </a:r>
            <a:br>
              <a:rPr lang="en-US" dirty="0"/>
            </a:br>
            <a:r>
              <a:rPr lang="en-US" dirty="0"/>
              <a:t>Districts</a:t>
            </a:r>
          </a:p>
        </p:txBody>
      </p:sp>
      <p:pic>
        <p:nvPicPr>
          <p:cNvPr id="5" name="Content Placeholder 4"/>
          <p:cNvPicPr>
            <a:picLocks noGrp="1" noChangeAspect="1"/>
          </p:cNvPicPr>
          <p:nvPr>
            <p:ph idx="1"/>
          </p:nvPr>
        </p:nvPicPr>
        <p:blipFill>
          <a:blip r:embed="rId2"/>
          <a:stretch>
            <a:fillRect/>
          </a:stretch>
        </p:blipFill>
        <p:spPr>
          <a:xfrm>
            <a:off x="4267198" y="0"/>
            <a:ext cx="11554879" cy="6914708"/>
          </a:xfrm>
          <a:prstGeom prst="rect">
            <a:avLst/>
          </a:prstGeom>
        </p:spPr>
      </p:pic>
      <p:sp>
        <p:nvSpPr>
          <p:cNvPr id="3" name="TextBox 2"/>
          <p:cNvSpPr txBox="1"/>
          <p:nvPr/>
        </p:nvSpPr>
        <p:spPr>
          <a:xfrm>
            <a:off x="734291" y="3250078"/>
            <a:ext cx="3338175"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Historic landmarks are primarily in the Heritage Neighborhood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This usually denotes not being susceptible to change.</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21</a:t>
            </a:fld>
            <a:endParaRPr lang="en-US" dirty="0"/>
          </a:p>
        </p:txBody>
      </p:sp>
    </p:spTree>
    <p:extLst>
      <p:ext uri="{BB962C8B-B14F-4D97-AF65-F5344CB8AC3E}">
        <p14:creationId xmlns:p14="http://schemas.microsoft.com/office/powerpoint/2010/main" val="414776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3" y="379268"/>
            <a:ext cx="9601200" cy="1485900"/>
          </a:xfrm>
        </p:spPr>
        <p:txBody>
          <a:bodyPr/>
          <a:lstStyle/>
          <a:p>
            <a:r>
              <a:rPr lang="en-US" dirty="0"/>
              <a:t>Zoning</a:t>
            </a:r>
          </a:p>
        </p:txBody>
      </p:sp>
      <p:pic>
        <p:nvPicPr>
          <p:cNvPr id="5" name="Content Placeholder 4"/>
          <p:cNvPicPr>
            <a:picLocks noGrp="1" noChangeAspect="1"/>
          </p:cNvPicPr>
          <p:nvPr>
            <p:ph idx="1"/>
          </p:nvPr>
        </p:nvPicPr>
        <p:blipFill>
          <a:blip r:embed="rId2"/>
          <a:stretch>
            <a:fillRect/>
          </a:stretch>
        </p:blipFill>
        <p:spPr>
          <a:xfrm>
            <a:off x="2969871" y="0"/>
            <a:ext cx="12311694" cy="6857999"/>
          </a:xfrm>
          <a:prstGeom prst="rect">
            <a:avLst/>
          </a:prstGeom>
        </p:spPr>
      </p:pic>
      <p:sp>
        <p:nvSpPr>
          <p:cNvPr id="3" name="TextBox 2"/>
          <p:cNvSpPr txBox="1"/>
          <p:nvPr/>
        </p:nvSpPr>
        <p:spPr>
          <a:xfrm>
            <a:off x="882263" y="1865168"/>
            <a:ext cx="2036618" cy="2585323"/>
          </a:xfrm>
          <a:prstGeom prst="rect">
            <a:avLst/>
          </a:prstGeom>
          <a:noFill/>
        </p:spPr>
        <p:txBody>
          <a:bodyPr wrap="square" rtlCol="0">
            <a:spAutoFit/>
          </a:bodyPr>
          <a:lstStyle/>
          <a:p>
            <a:r>
              <a:rPr lang="en-US" dirty="0" smtClean="0"/>
              <a:t>Areas of dedicated residential zones.</a:t>
            </a:r>
          </a:p>
          <a:p>
            <a:endParaRPr lang="en-US" dirty="0"/>
          </a:p>
          <a:p>
            <a:r>
              <a:rPr lang="en-US" dirty="0" smtClean="0"/>
              <a:t>Areas of zones that are multifaceted.</a:t>
            </a:r>
          </a:p>
          <a:p>
            <a:endParaRPr lang="en-US" dirty="0"/>
          </a:p>
          <a:p>
            <a:r>
              <a:rPr lang="en-US" dirty="0" smtClean="0"/>
              <a:t>Future developments are here today!</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22</a:t>
            </a:fld>
            <a:endParaRPr lang="en-US" dirty="0"/>
          </a:p>
        </p:txBody>
      </p:sp>
    </p:spTree>
    <p:extLst>
      <p:ext uri="{BB962C8B-B14F-4D97-AF65-F5344CB8AC3E}">
        <p14:creationId xmlns:p14="http://schemas.microsoft.com/office/powerpoint/2010/main" val="2050648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94854"/>
            <a:ext cx="9601200" cy="1485900"/>
          </a:xfrm>
        </p:spPr>
        <p:txBody>
          <a:bodyPr>
            <a:normAutofit fontScale="90000"/>
          </a:bodyPr>
          <a:lstStyle/>
          <a:p>
            <a:r>
              <a:rPr lang="en-US" dirty="0" smtClean="0"/>
              <a:t>Examples of Neighborhood </a:t>
            </a:r>
            <a:r>
              <a:rPr lang="en-US" dirty="0"/>
              <a:t>Characteristics- </a:t>
            </a:r>
            <a:br>
              <a:rPr lang="en-US" dirty="0"/>
            </a:br>
            <a:r>
              <a:rPr lang="en-US" dirty="0"/>
              <a:t>Victory Gardens</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71600" y="2005445"/>
            <a:ext cx="4448175" cy="3336131"/>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24625" y="2005445"/>
            <a:ext cx="4448175" cy="3336131"/>
          </a:xfrm>
        </p:spPr>
      </p:pic>
      <p:sp>
        <p:nvSpPr>
          <p:cNvPr id="7" name="TextBox 6"/>
          <p:cNvSpPr txBox="1"/>
          <p:nvPr/>
        </p:nvSpPr>
        <p:spPr>
          <a:xfrm>
            <a:off x="1658587" y="5569619"/>
            <a:ext cx="2361480" cy="646331"/>
          </a:xfrm>
          <a:prstGeom prst="rect">
            <a:avLst/>
          </a:prstGeom>
          <a:noFill/>
        </p:spPr>
        <p:txBody>
          <a:bodyPr wrap="none" rtlCol="0">
            <a:spAutoFit/>
          </a:bodyPr>
          <a:lstStyle/>
          <a:p>
            <a:r>
              <a:rPr lang="en-US" dirty="0"/>
              <a:t>Neighborhood Grocery</a:t>
            </a:r>
          </a:p>
          <a:p>
            <a:endParaRPr lang="en-US" dirty="0"/>
          </a:p>
        </p:txBody>
      </p:sp>
      <p:sp>
        <p:nvSpPr>
          <p:cNvPr id="8" name="TextBox 7"/>
          <p:cNvSpPr txBox="1"/>
          <p:nvPr/>
        </p:nvSpPr>
        <p:spPr>
          <a:xfrm>
            <a:off x="7226135" y="5523452"/>
            <a:ext cx="2689839" cy="369332"/>
          </a:xfrm>
          <a:prstGeom prst="rect">
            <a:avLst/>
          </a:prstGeom>
          <a:noFill/>
        </p:spPr>
        <p:txBody>
          <a:bodyPr wrap="none" rtlCol="0">
            <a:spAutoFit/>
          </a:bodyPr>
          <a:lstStyle/>
          <a:p>
            <a:r>
              <a:rPr lang="en-US" dirty="0"/>
              <a:t>Neighborhood Restaurant</a:t>
            </a:r>
          </a:p>
        </p:txBody>
      </p:sp>
      <p:sp>
        <p:nvSpPr>
          <p:cNvPr id="3" name="Slide Number Placeholder 2"/>
          <p:cNvSpPr>
            <a:spLocks noGrp="1"/>
          </p:cNvSpPr>
          <p:nvPr>
            <p:ph type="sldNum" sz="quarter" idx="12"/>
          </p:nvPr>
        </p:nvSpPr>
        <p:spPr/>
        <p:txBody>
          <a:bodyPr/>
          <a:lstStyle/>
          <a:p>
            <a:fld id="{69E57DC2-970A-4B3E-BB1C-7A09969E49DF}" type="slidenum">
              <a:rPr lang="en-US" smtClean="0"/>
              <a:t>23</a:t>
            </a:fld>
            <a:endParaRPr lang="en-US" dirty="0"/>
          </a:p>
        </p:txBody>
      </p:sp>
    </p:spTree>
    <p:extLst>
      <p:ext uri="{BB962C8B-B14F-4D97-AF65-F5344CB8AC3E}">
        <p14:creationId xmlns:p14="http://schemas.microsoft.com/office/powerpoint/2010/main" val="1129075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a:t>
            </a:r>
          </a:p>
        </p:txBody>
      </p:sp>
      <p:sp>
        <p:nvSpPr>
          <p:cNvPr id="3" name="Content Placeholder 2"/>
          <p:cNvSpPr>
            <a:spLocks noGrp="1"/>
          </p:cNvSpPr>
          <p:nvPr>
            <p:ph idx="1"/>
          </p:nvPr>
        </p:nvSpPr>
        <p:spPr>
          <a:xfrm>
            <a:off x="1371600" y="2374490"/>
            <a:ext cx="5353665" cy="3492910"/>
          </a:xfrm>
        </p:spPr>
        <p:txBody>
          <a:bodyPr/>
          <a:lstStyle/>
          <a:p>
            <a:r>
              <a:rPr lang="en-US" dirty="0"/>
              <a:t>Missing data for parcels in some factors. (resulted in parcel gaps in the end results)</a:t>
            </a:r>
          </a:p>
          <a:p>
            <a:r>
              <a:rPr lang="en-US" dirty="0"/>
              <a:t>Comments (misrepresentation) </a:t>
            </a:r>
          </a:p>
          <a:p>
            <a:r>
              <a:rPr lang="en-US" dirty="0"/>
              <a:t>Modifiable areal unit problem (MAUP) using neighborhood boundaries vs smaller blocks</a:t>
            </a:r>
          </a:p>
        </p:txBody>
      </p:sp>
      <p:sp>
        <p:nvSpPr>
          <p:cNvPr id="4" name="Slide Number Placeholder 3"/>
          <p:cNvSpPr>
            <a:spLocks noGrp="1"/>
          </p:cNvSpPr>
          <p:nvPr>
            <p:ph type="sldNum" sz="quarter" idx="12"/>
          </p:nvPr>
        </p:nvSpPr>
        <p:spPr/>
        <p:txBody>
          <a:bodyPr/>
          <a:lstStyle/>
          <a:p>
            <a:fld id="{69E57DC2-970A-4B3E-BB1C-7A09969E49DF}" type="slidenum">
              <a:rPr lang="en-US" smtClean="0"/>
              <a:t>24</a:t>
            </a:fld>
            <a:endParaRPr lang="en-US" dirty="0"/>
          </a:p>
        </p:txBody>
      </p:sp>
    </p:spTree>
    <p:extLst>
      <p:ext uri="{BB962C8B-B14F-4D97-AF65-F5344CB8AC3E}">
        <p14:creationId xmlns:p14="http://schemas.microsoft.com/office/powerpoint/2010/main" val="484211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1371600" y="2285999"/>
            <a:ext cx="9601200" cy="4239491"/>
          </a:xfrm>
        </p:spPr>
        <p:txBody>
          <a:bodyPr>
            <a:normAutofit/>
          </a:bodyPr>
          <a:lstStyle/>
          <a:p>
            <a:pPr>
              <a:lnSpc>
                <a:spcPct val="150000"/>
              </a:lnSpc>
            </a:pPr>
            <a:r>
              <a:rPr lang="en-US" dirty="0"/>
              <a:t>The city of San Marcos has potential to continue to grow as it is influenced by factors such as Texas State University and proximity to two major Texas cities. While there appears to be room for areas to supply the demand of future changes that may occur, it is important for the city to plan accordingly. </a:t>
            </a:r>
            <a:endParaRPr lang="en-US" dirty="0" smtClean="0"/>
          </a:p>
          <a:p>
            <a:pPr>
              <a:lnSpc>
                <a:spcPct val="150000"/>
              </a:lnSpc>
            </a:pPr>
            <a:r>
              <a:rPr lang="en-US" dirty="0" smtClean="0"/>
              <a:t>In our opinion, the city of San Marcos now has areas of interest to focus their future plans for innovation and renewal of neighborhoods with rich history and heritage.</a:t>
            </a:r>
          </a:p>
          <a:p>
            <a:pPr>
              <a:lnSpc>
                <a:spcPct val="150000"/>
              </a:lnSpc>
            </a:pPr>
            <a:r>
              <a:rPr lang="en-US" dirty="0" smtClean="0"/>
              <a:t>It is also our opinion that a more in depth look would be easily attained if certain sets of data were updated with the latest information.</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25</a:t>
            </a:fld>
            <a:endParaRPr lang="en-US" dirty="0"/>
          </a:p>
        </p:txBody>
      </p:sp>
    </p:spTree>
    <p:extLst>
      <p:ext uri="{BB962C8B-B14F-4D97-AF65-F5344CB8AC3E}">
        <p14:creationId xmlns:p14="http://schemas.microsoft.com/office/powerpoint/2010/main" val="60140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Sources and Acknowledgements</a:t>
            </a:r>
            <a:r>
              <a:rPr lang="en-US" dirty="0"/>
              <a:t>​</a:t>
            </a:r>
          </a:p>
        </p:txBody>
      </p:sp>
      <p:sp>
        <p:nvSpPr>
          <p:cNvPr id="3" name="Content Placeholder 2"/>
          <p:cNvSpPr>
            <a:spLocks noGrp="1"/>
          </p:cNvSpPr>
          <p:nvPr>
            <p:ph idx="1"/>
          </p:nvPr>
        </p:nvSpPr>
        <p:spPr/>
        <p:txBody>
          <a:bodyPr>
            <a:normAutofit fontScale="92500" lnSpcReduction="10000"/>
          </a:bodyPr>
          <a:lstStyle/>
          <a:p>
            <a:pPr marL="0" indent="0" fontAlgn="base">
              <a:buNone/>
            </a:pPr>
            <a:r>
              <a:rPr lang="en-US" sz="2400" b="1" dirty="0"/>
              <a:t>	Data: </a:t>
            </a:r>
          </a:p>
          <a:p>
            <a:pPr fontAlgn="base"/>
            <a:r>
              <a:rPr lang="en-US" sz="2400" dirty="0"/>
              <a:t>City of San Marcos​</a:t>
            </a:r>
          </a:p>
          <a:p>
            <a:pPr marL="0" indent="0" fontAlgn="base">
              <a:buNone/>
            </a:pPr>
            <a:endParaRPr lang="en-US" dirty="0"/>
          </a:p>
          <a:p>
            <a:pPr marL="0" indent="0" fontAlgn="base">
              <a:buNone/>
            </a:pPr>
            <a:r>
              <a:rPr lang="en-US" sz="2400" b="1" dirty="0"/>
              <a:t>	Expertise: ​</a:t>
            </a:r>
          </a:p>
          <a:p>
            <a:pPr fontAlgn="base"/>
            <a:r>
              <a:rPr lang="en-US" sz="2400" dirty="0" err="1"/>
              <a:t>Phillicia</a:t>
            </a:r>
            <a:r>
              <a:rPr lang="en-US" sz="2400" dirty="0"/>
              <a:t> Phillips​</a:t>
            </a:r>
          </a:p>
          <a:p>
            <a:pPr fontAlgn="base"/>
            <a:r>
              <a:rPr lang="en-US" sz="2400" dirty="0"/>
              <a:t>Abigail </a:t>
            </a:r>
            <a:r>
              <a:rPr lang="en-US" sz="2400" dirty="0" err="1"/>
              <a:t>Gillfillan</a:t>
            </a:r>
            <a:r>
              <a:rPr lang="en-US" sz="2400" dirty="0"/>
              <a:t>​</a:t>
            </a:r>
          </a:p>
          <a:p>
            <a:pPr fontAlgn="base"/>
            <a:r>
              <a:rPr lang="en-US" sz="2400" dirty="0"/>
              <a:t>Nathaniel </a:t>
            </a:r>
            <a:r>
              <a:rPr lang="en-US" sz="2400" dirty="0" err="1"/>
              <a:t>Dede-Bamfo</a:t>
            </a:r>
            <a:r>
              <a:rPr lang="en-US" sz="2400" dirty="0"/>
              <a:t>​</a:t>
            </a:r>
          </a:p>
          <a:p>
            <a:pPr fontAlgn="base"/>
            <a:r>
              <a:rPr lang="en-US" sz="2400" dirty="0"/>
              <a:t>Dr. Yuan</a:t>
            </a:r>
          </a:p>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26</a:t>
            </a:fld>
            <a:endParaRPr lang="en-US" dirty="0"/>
          </a:p>
        </p:txBody>
      </p:sp>
    </p:spTree>
    <p:extLst>
      <p:ext uri="{BB962C8B-B14F-4D97-AF65-F5344CB8AC3E}">
        <p14:creationId xmlns:p14="http://schemas.microsoft.com/office/powerpoint/2010/main" val="3488024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t>
            </a:r>
          </a:p>
        </p:txBody>
      </p:sp>
      <p:sp>
        <p:nvSpPr>
          <p:cNvPr id="3" name="Content Placeholder 2"/>
          <p:cNvSpPr>
            <a:spLocks noGrp="1"/>
          </p:cNvSpPr>
          <p:nvPr>
            <p:ph idx="1"/>
          </p:nvPr>
        </p:nvSpPr>
        <p:spPr>
          <a:xfrm>
            <a:off x="1371600" y="2171700"/>
            <a:ext cx="8340436" cy="3695700"/>
          </a:xfrm>
        </p:spPr>
        <p:txBody>
          <a:bodyPr>
            <a:normAutofit fontScale="92500" lnSpcReduction="10000"/>
          </a:bodyPr>
          <a:lstStyle/>
          <a:p>
            <a:pPr>
              <a:lnSpc>
                <a:spcPct val="150000"/>
              </a:lnSpc>
            </a:pPr>
            <a:r>
              <a:rPr lang="en-US" dirty="0"/>
              <a:t>In 2015, the U.S Census recognized the City of San Marcos (COSM) as the fastest growing city in the country for the third year in a row. (U.S Census) Like any successful growing city, guiding land development is crucial. </a:t>
            </a:r>
            <a:endParaRPr lang="en-US" dirty="0" smtClean="0"/>
          </a:p>
          <a:p>
            <a:pPr>
              <a:lnSpc>
                <a:spcPct val="150000"/>
              </a:lnSpc>
            </a:pPr>
            <a:r>
              <a:rPr lang="en-US" dirty="0" smtClean="0"/>
              <a:t>This </a:t>
            </a:r>
            <a:r>
              <a:rPr lang="en-US" dirty="0"/>
              <a:t>semester, Aggiornamento worked alongside the City of San Marcos, Planning and Development Service, to conduct a citywide susceptibility to change analysis to provide insight on land use trends and to identify areas that have a higher redevelopment probability. This analysis is an important tool that will assist with the city's plan</a:t>
            </a:r>
          </a:p>
        </p:txBody>
      </p:sp>
      <p:sp>
        <p:nvSpPr>
          <p:cNvPr id="4" name="Slide Number Placeholder 3"/>
          <p:cNvSpPr>
            <a:spLocks noGrp="1"/>
          </p:cNvSpPr>
          <p:nvPr>
            <p:ph type="sldNum" sz="quarter" idx="12"/>
          </p:nvPr>
        </p:nvSpPr>
        <p:spPr/>
        <p:txBody>
          <a:bodyPr/>
          <a:lstStyle/>
          <a:p>
            <a:fld id="{69E57DC2-970A-4B3E-BB1C-7A09969E49DF}" type="slidenum">
              <a:rPr lang="en-US" smtClean="0"/>
              <a:t>3</a:t>
            </a:fld>
            <a:endParaRPr lang="en-US" dirty="0"/>
          </a:p>
        </p:txBody>
      </p:sp>
    </p:spTree>
    <p:extLst>
      <p:ext uri="{BB962C8B-B14F-4D97-AF65-F5344CB8AC3E}">
        <p14:creationId xmlns:p14="http://schemas.microsoft.com/office/powerpoint/2010/main" val="15117535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and Solutions</a:t>
            </a:r>
          </a:p>
        </p:txBody>
      </p:sp>
      <p:sp>
        <p:nvSpPr>
          <p:cNvPr id="3" name="Text Placeholder 2"/>
          <p:cNvSpPr>
            <a:spLocks noGrp="1"/>
          </p:cNvSpPr>
          <p:nvPr>
            <p:ph type="body" idx="1"/>
          </p:nvPr>
        </p:nvSpPr>
        <p:spPr/>
        <p:txBody>
          <a:bodyPr/>
          <a:lstStyle/>
          <a:p>
            <a:r>
              <a:rPr lang="en-US" dirty="0"/>
              <a:t>Problems</a:t>
            </a:r>
          </a:p>
        </p:txBody>
      </p:sp>
      <p:sp>
        <p:nvSpPr>
          <p:cNvPr id="4" name="Content Placeholder 3"/>
          <p:cNvSpPr>
            <a:spLocks noGrp="1"/>
          </p:cNvSpPr>
          <p:nvPr>
            <p:ph sz="half" idx="2"/>
          </p:nvPr>
        </p:nvSpPr>
        <p:spPr/>
        <p:txBody>
          <a:bodyPr/>
          <a:lstStyle/>
          <a:p>
            <a:r>
              <a:rPr lang="en-US" dirty="0"/>
              <a:t>Rapid growth and redevelopment.</a:t>
            </a:r>
          </a:p>
          <a:p>
            <a:r>
              <a:rPr lang="en-US" dirty="0"/>
              <a:t>Redevelopment can lead to the character of an area to change.</a:t>
            </a:r>
          </a:p>
        </p:txBody>
      </p:sp>
      <p:sp>
        <p:nvSpPr>
          <p:cNvPr id="5" name="Text Placeholder 4"/>
          <p:cNvSpPr>
            <a:spLocks noGrp="1"/>
          </p:cNvSpPr>
          <p:nvPr>
            <p:ph type="body" sz="quarter" idx="3"/>
          </p:nvPr>
        </p:nvSpPr>
        <p:spPr/>
        <p:txBody>
          <a:bodyPr/>
          <a:lstStyle/>
          <a:p>
            <a:r>
              <a:rPr lang="en-US" dirty="0"/>
              <a:t>Solution</a:t>
            </a:r>
          </a:p>
        </p:txBody>
      </p:sp>
      <p:sp>
        <p:nvSpPr>
          <p:cNvPr id="6" name="Content Placeholder 5"/>
          <p:cNvSpPr>
            <a:spLocks noGrp="1"/>
          </p:cNvSpPr>
          <p:nvPr>
            <p:ph sz="quarter" idx="4"/>
          </p:nvPr>
        </p:nvSpPr>
        <p:spPr/>
        <p:txBody>
          <a:bodyPr/>
          <a:lstStyle/>
          <a:p>
            <a:r>
              <a:rPr lang="en-US" dirty="0"/>
              <a:t>Locate areas that have a high probability to change. This will help the city manage redevelopment projects. </a:t>
            </a:r>
          </a:p>
          <a:p>
            <a:r>
              <a:rPr lang="en-US" dirty="0"/>
              <a:t>Neighborhood character studies provides insight to an areas unique features, land use patters, </a:t>
            </a:r>
            <a:r>
              <a:rPr lang="en-US" dirty="0" err="1"/>
              <a:t>ect</a:t>
            </a:r>
            <a:r>
              <a:rPr lang="en-US" dirty="0"/>
              <a:t>.  </a:t>
            </a:r>
          </a:p>
        </p:txBody>
      </p:sp>
      <p:sp>
        <p:nvSpPr>
          <p:cNvPr id="7" name="Slide Number Placeholder 6"/>
          <p:cNvSpPr>
            <a:spLocks noGrp="1"/>
          </p:cNvSpPr>
          <p:nvPr>
            <p:ph type="sldNum" sz="quarter" idx="12"/>
          </p:nvPr>
        </p:nvSpPr>
        <p:spPr/>
        <p:txBody>
          <a:bodyPr/>
          <a:lstStyle/>
          <a:p>
            <a:fld id="{69E57DC2-970A-4B3E-BB1C-7A09969E49DF}" type="slidenum">
              <a:rPr lang="en-US" smtClean="0"/>
              <a:t>4</a:t>
            </a:fld>
            <a:endParaRPr lang="en-US" dirty="0"/>
          </a:p>
        </p:txBody>
      </p:sp>
    </p:spTree>
    <p:extLst>
      <p:ext uri="{BB962C8B-B14F-4D97-AF65-F5344CB8AC3E}">
        <p14:creationId xmlns:p14="http://schemas.microsoft.com/office/powerpoint/2010/main" val="16149997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4" y="200891"/>
            <a:ext cx="9601200" cy="1485900"/>
          </a:xfrm>
        </p:spPr>
        <p:txBody>
          <a:bodyPr/>
          <a:lstStyle/>
          <a:p>
            <a:r>
              <a:rPr lang="en-US" dirty="0" smtClean="0"/>
              <a:t>Scope</a:t>
            </a:r>
            <a:endParaRPr lang="en-US" dirty="0"/>
          </a:p>
        </p:txBody>
      </p:sp>
      <p:pic>
        <p:nvPicPr>
          <p:cNvPr id="4" name="Picture 3"/>
          <p:cNvPicPr>
            <a:picLocks noChangeAspect="1"/>
          </p:cNvPicPr>
          <p:nvPr/>
        </p:nvPicPr>
        <p:blipFill>
          <a:blip r:embed="rId2"/>
          <a:stretch>
            <a:fillRect/>
          </a:stretch>
        </p:blipFill>
        <p:spPr>
          <a:xfrm>
            <a:off x="715781" y="985404"/>
            <a:ext cx="11476219" cy="5872596"/>
          </a:xfrm>
          <a:prstGeom prst="rect">
            <a:avLst/>
          </a:prstGeom>
        </p:spPr>
      </p:pic>
      <p:sp>
        <p:nvSpPr>
          <p:cNvPr id="3" name="Content Placeholder 2"/>
          <p:cNvSpPr>
            <a:spLocks noGrp="1"/>
          </p:cNvSpPr>
          <p:nvPr>
            <p:ph idx="1"/>
          </p:nvPr>
        </p:nvSpPr>
        <p:spPr>
          <a:xfrm>
            <a:off x="7973291" y="2914650"/>
            <a:ext cx="4218709" cy="3943350"/>
          </a:xfrm>
        </p:spPr>
        <p:txBody>
          <a:bodyPr>
            <a:normAutofit/>
          </a:bodyPr>
          <a:lstStyle/>
          <a:p>
            <a:r>
              <a:rPr lang="en-US" sz="2400" dirty="0"/>
              <a:t>City of San </a:t>
            </a:r>
            <a:r>
              <a:rPr lang="en-US" sz="2400" dirty="0" smtClean="0"/>
              <a:t>Marcos</a:t>
            </a:r>
          </a:p>
          <a:p>
            <a:pPr lvl="1"/>
            <a:r>
              <a:rPr lang="en-US" sz="2400" dirty="0" smtClean="0"/>
              <a:t>Over all susceptibility to change analysis</a:t>
            </a:r>
            <a:endParaRPr lang="en-US" sz="2400" dirty="0" smtClean="0"/>
          </a:p>
          <a:p>
            <a:pPr marL="0" indent="0">
              <a:buNone/>
            </a:pPr>
            <a:endParaRPr lang="en-US" dirty="0" smtClean="0"/>
          </a:p>
          <a:p>
            <a:r>
              <a:rPr lang="en-US" sz="2400" dirty="0"/>
              <a:t>Heritage Area (Created by the city using CONA neighborhoods</a:t>
            </a:r>
            <a:r>
              <a:rPr lang="en-US" sz="2400" dirty="0" smtClean="0"/>
              <a:t>)</a:t>
            </a:r>
          </a:p>
          <a:p>
            <a:pPr lvl="1"/>
            <a:r>
              <a:rPr lang="en-US" sz="2400" dirty="0" smtClean="0"/>
              <a:t> More in depth focus</a:t>
            </a:r>
          </a:p>
          <a:p>
            <a:pPr marL="530352" lvl="1" indent="0">
              <a:buNone/>
            </a:pPr>
            <a:endParaRPr lang="en-US" dirty="0"/>
          </a:p>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5</a:t>
            </a:fld>
            <a:endParaRPr lang="en-US" dirty="0"/>
          </a:p>
        </p:txBody>
      </p:sp>
    </p:spTree>
    <p:extLst>
      <p:ext uri="{BB962C8B-B14F-4D97-AF65-F5344CB8AC3E}">
        <p14:creationId xmlns:p14="http://schemas.microsoft.com/office/powerpoint/2010/main" val="23449686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355" y="296398"/>
            <a:ext cx="2806371" cy="759542"/>
          </a:xfrm>
        </p:spPr>
        <p:txBody>
          <a:bodyPr/>
          <a:lstStyle/>
          <a:p>
            <a:pPr algn="ctr"/>
            <a:r>
              <a:rPr lang="en-US" dirty="0"/>
              <a:t>Data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51427563"/>
              </p:ext>
            </p:extLst>
          </p:nvPr>
        </p:nvGraphicFramePr>
        <p:xfrm>
          <a:off x="4367284" y="129653"/>
          <a:ext cx="6814782" cy="6561601"/>
        </p:xfrm>
        <a:graphic>
          <a:graphicData uri="http://schemas.openxmlformats.org/drawingml/2006/table">
            <a:tbl>
              <a:tblPr firstRow="1" firstCol="1" bandRow="1">
                <a:tableStyleId>{5C22544A-7EE6-4342-B048-85BDC9FD1C3A}</a:tableStyleId>
              </a:tblPr>
              <a:tblGrid>
                <a:gridCol w="1703331">
                  <a:extLst>
                    <a:ext uri="{9D8B030D-6E8A-4147-A177-3AD203B41FA5}">
                      <a16:colId xmlns:a16="http://schemas.microsoft.com/office/drawing/2014/main" val="3055150667"/>
                    </a:ext>
                  </a:extLst>
                </a:gridCol>
                <a:gridCol w="1703331">
                  <a:extLst>
                    <a:ext uri="{9D8B030D-6E8A-4147-A177-3AD203B41FA5}">
                      <a16:colId xmlns:a16="http://schemas.microsoft.com/office/drawing/2014/main" val="1689422127"/>
                    </a:ext>
                  </a:extLst>
                </a:gridCol>
                <a:gridCol w="1704060">
                  <a:extLst>
                    <a:ext uri="{9D8B030D-6E8A-4147-A177-3AD203B41FA5}">
                      <a16:colId xmlns:a16="http://schemas.microsoft.com/office/drawing/2014/main" val="463290519"/>
                    </a:ext>
                  </a:extLst>
                </a:gridCol>
                <a:gridCol w="1704060">
                  <a:extLst>
                    <a:ext uri="{9D8B030D-6E8A-4147-A177-3AD203B41FA5}">
                      <a16:colId xmlns:a16="http://schemas.microsoft.com/office/drawing/2014/main" val="3024192643"/>
                    </a:ext>
                  </a:extLst>
                </a:gridCol>
              </a:tblGrid>
              <a:tr h="328080">
                <a:tc>
                  <a:txBody>
                    <a:bodyPr/>
                    <a:lstStyle/>
                    <a:p>
                      <a:pPr marL="0" marR="0" algn="ctr">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Entity</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tc>
                  <a:txBody>
                    <a:bodyPr/>
                    <a:lstStyle/>
                    <a:p>
                      <a:pPr marL="0" marR="0" algn="ctr">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Attributes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tc>
                  <a:txBody>
                    <a:bodyPr/>
                    <a:lstStyle/>
                    <a:p>
                      <a:pPr marL="0" marR="0" algn="ctr">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Spatial Object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tc>
                  <a:txBody>
                    <a:bodyPr/>
                    <a:lstStyle/>
                    <a:p>
                      <a:pPr marL="0" marR="0" algn="ctr">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Source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extLst>
                  <a:ext uri="{0D108BD9-81ED-4DB2-BD59-A6C34878D82A}">
                    <a16:rowId xmlns:a16="http://schemas.microsoft.com/office/drawing/2014/main" val="596392737"/>
                  </a:ext>
                </a:extLst>
              </a:tr>
              <a:tr h="656160">
                <a:tc>
                  <a:txBody>
                    <a:bodyPr/>
                    <a:lstStyle/>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Roads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tc>
                  <a:txBody>
                    <a:bodyPr/>
                    <a:lstStyle/>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Street Name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tc>
                  <a:txBody>
                    <a:bodyPr/>
                    <a:lstStyle/>
                    <a:p>
                      <a:pPr marL="0" marR="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Line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tc>
                  <a:txBody>
                    <a:bodyPr/>
                    <a:lstStyle/>
                    <a:p>
                      <a:pPr marL="0" marR="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COSM</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extLst>
                  <a:ext uri="{0D108BD9-81ED-4DB2-BD59-A6C34878D82A}">
                    <a16:rowId xmlns:a16="http://schemas.microsoft.com/office/drawing/2014/main" val="577238401"/>
                  </a:ext>
                </a:extLst>
              </a:tr>
              <a:tr h="1640401">
                <a:tc>
                  <a:txBody>
                    <a:bodyPr/>
                    <a:lstStyle/>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Parcel</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tc>
                  <a:txBody>
                    <a:bodyPr/>
                    <a:lstStyle/>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Address, Land/Improvement Values, Owner occupancy</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tc>
                  <a:txBody>
                    <a:bodyPr/>
                    <a:lstStyle/>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Polygon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tc>
                  <a:txBody>
                    <a:bodyPr/>
                    <a:lstStyle/>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COSM/Hays CAD</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extLst>
                  <a:ext uri="{0D108BD9-81ED-4DB2-BD59-A6C34878D82A}">
                    <a16:rowId xmlns:a16="http://schemas.microsoft.com/office/drawing/2014/main" val="2954031747"/>
                  </a:ext>
                </a:extLst>
              </a:tr>
              <a:tr h="656160">
                <a:tc>
                  <a:txBody>
                    <a:bodyPr/>
                    <a:lstStyle/>
                    <a:p>
                      <a:pPr marL="0" marR="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Historic Districts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tc>
                  <a:txBody>
                    <a:bodyPr/>
                    <a:lstStyle/>
                    <a:p>
                      <a:pPr marL="0" marR="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General Area</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tc>
                  <a:txBody>
                    <a:bodyPr/>
                    <a:lstStyle/>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Polygon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tc>
                  <a:txBody>
                    <a:bodyPr/>
                    <a:lstStyle/>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COSM</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extLst>
                  <a:ext uri="{0D108BD9-81ED-4DB2-BD59-A6C34878D82A}">
                    <a16:rowId xmlns:a16="http://schemas.microsoft.com/office/drawing/2014/main" val="43416521"/>
                  </a:ext>
                </a:extLst>
              </a:tr>
              <a:tr h="984240">
                <a:tc>
                  <a:txBody>
                    <a:bodyPr/>
                    <a:lstStyle/>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Zoning</a:t>
                      </a:r>
                    </a:p>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tc>
                  <a:txBody>
                    <a:bodyPr/>
                    <a:lstStyle/>
                    <a:p>
                      <a:pPr marL="0" marR="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Zoning Codes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tc>
                  <a:txBody>
                    <a:bodyPr/>
                    <a:lstStyle/>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Polygon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tc>
                  <a:txBody>
                    <a:bodyPr/>
                    <a:lstStyle/>
                    <a:p>
                      <a:pPr marL="0" marR="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COSM</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extLst>
                  <a:ext uri="{0D108BD9-81ED-4DB2-BD59-A6C34878D82A}">
                    <a16:rowId xmlns:a16="http://schemas.microsoft.com/office/drawing/2014/main" val="3174264992"/>
                  </a:ext>
                </a:extLst>
              </a:tr>
              <a:tr h="984240">
                <a:tc>
                  <a:txBody>
                    <a:bodyPr/>
                    <a:lstStyle/>
                    <a:p>
                      <a:pPr marL="0" marR="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Neighborhood Character Study</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tc>
                  <a:txBody>
                    <a:bodyPr/>
                    <a:lstStyle/>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Comments, General Area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tc>
                  <a:txBody>
                    <a:bodyPr/>
                    <a:lstStyle/>
                    <a:p>
                      <a:pPr marL="0" marR="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Point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tc>
                  <a:txBody>
                    <a:bodyPr/>
                    <a:lstStyle/>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COSM</a:t>
                      </a:r>
                    </a:p>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extLst>
                  <a:ext uri="{0D108BD9-81ED-4DB2-BD59-A6C34878D82A}">
                    <a16:rowId xmlns:a16="http://schemas.microsoft.com/office/drawing/2014/main" val="1144540963"/>
                  </a:ext>
                </a:extLst>
              </a:tr>
              <a:tr h="656160">
                <a:tc>
                  <a:txBody>
                    <a:bodyPr/>
                    <a:lstStyle/>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Flood Damage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tc>
                  <a:txBody>
                    <a:bodyPr/>
                    <a:lstStyle/>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Area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tc>
                  <a:txBody>
                    <a:bodyPr/>
                    <a:lstStyle/>
                    <a:p>
                      <a:pPr marL="0" marR="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Polygon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tc>
                  <a:txBody>
                    <a:bodyPr/>
                    <a:lstStyle/>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COSM</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extLst>
                  <a:ext uri="{0D108BD9-81ED-4DB2-BD59-A6C34878D82A}">
                    <a16:rowId xmlns:a16="http://schemas.microsoft.com/office/drawing/2014/main" val="578205457"/>
                  </a:ext>
                </a:extLst>
              </a:tr>
              <a:tr h="656160">
                <a:tc>
                  <a:txBody>
                    <a:bodyPr/>
                    <a:lstStyle/>
                    <a:p>
                      <a:pPr marL="0" marR="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Flood plains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tc>
                  <a:txBody>
                    <a:bodyPr/>
                    <a:lstStyle/>
                    <a:p>
                      <a:pPr marL="0" marR="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Area</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tc>
                  <a:txBody>
                    <a:bodyPr/>
                    <a:lstStyle/>
                    <a:p>
                      <a:pPr marL="0" marR="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Polygon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tc>
                  <a:txBody>
                    <a:bodyPr/>
                    <a:lstStyle/>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p>
                    <a:p>
                      <a:pPr marL="0" marR="0">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FEMA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678" marR="62678" marT="0" marB="0"/>
                </a:tc>
                <a:extLst>
                  <a:ext uri="{0D108BD9-81ED-4DB2-BD59-A6C34878D82A}">
                    <a16:rowId xmlns:a16="http://schemas.microsoft.com/office/drawing/2014/main" val="1926507333"/>
                  </a:ext>
                </a:extLst>
              </a:tr>
            </a:tbl>
          </a:graphicData>
        </a:graphic>
      </p:graphicFrame>
      <p:sp>
        <p:nvSpPr>
          <p:cNvPr id="5" name="TextBox 4">
            <a:extLst>
              <a:ext uri="{FF2B5EF4-FFF2-40B4-BE49-F238E27FC236}">
                <a16:creationId xmlns:a16="http://schemas.microsoft.com/office/drawing/2014/main" id="{D6C36857-4788-4918-9B2D-054A72C04821}"/>
              </a:ext>
            </a:extLst>
          </p:cNvPr>
          <p:cNvSpPr txBox="1"/>
          <p:nvPr/>
        </p:nvSpPr>
        <p:spPr>
          <a:xfrm>
            <a:off x="1001355" y="1789876"/>
            <a:ext cx="2966980" cy="461665"/>
          </a:xfrm>
          <a:prstGeom prst="rect">
            <a:avLst/>
          </a:prstGeom>
          <a:noFill/>
        </p:spPr>
        <p:txBody>
          <a:bodyPr wrap="square" rtlCol="0">
            <a:spAutoFit/>
          </a:bodyPr>
          <a:lstStyle/>
          <a:p>
            <a:r>
              <a:rPr lang="en-US" sz="2400" dirty="0"/>
              <a:t>The </a:t>
            </a:r>
            <a:r>
              <a:rPr lang="en-US" sz="2400" dirty="0" smtClean="0"/>
              <a:t>data provided:</a:t>
            </a:r>
            <a:endParaRPr lang="en-US" sz="2400" dirty="0"/>
          </a:p>
        </p:txBody>
      </p:sp>
      <p:sp>
        <p:nvSpPr>
          <p:cNvPr id="3" name="Slide Number Placeholder 2"/>
          <p:cNvSpPr>
            <a:spLocks noGrp="1"/>
          </p:cNvSpPr>
          <p:nvPr>
            <p:ph type="sldNum" sz="quarter" idx="12"/>
          </p:nvPr>
        </p:nvSpPr>
        <p:spPr/>
        <p:txBody>
          <a:bodyPr/>
          <a:lstStyle/>
          <a:p>
            <a:fld id="{69E57DC2-970A-4B3E-BB1C-7A09969E49DF}" type="slidenum">
              <a:rPr lang="en-US" smtClean="0"/>
              <a:t>6</a:t>
            </a:fld>
            <a:endParaRPr lang="en-US" dirty="0"/>
          </a:p>
        </p:txBody>
      </p:sp>
    </p:spTree>
    <p:extLst>
      <p:ext uri="{BB962C8B-B14F-4D97-AF65-F5344CB8AC3E}">
        <p14:creationId xmlns:p14="http://schemas.microsoft.com/office/powerpoint/2010/main" val="22728734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9822" y="357821"/>
            <a:ext cx="9601200" cy="1485900"/>
          </a:xfrm>
        </p:spPr>
        <p:txBody>
          <a:bodyPr/>
          <a:lstStyle/>
          <a:p>
            <a:pPr algn="ctr"/>
            <a:r>
              <a:rPr lang="en-US" dirty="0"/>
              <a:t>Data</a:t>
            </a:r>
          </a:p>
        </p:txBody>
      </p:sp>
      <p:sp>
        <p:nvSpPr>
          <p:cNvPr id="3" name="Text Placeholder 2"/>
          <p:cNvSpPr>
            <a:spLocks noGrp="1"/>
          </p:cNvSpPr>
          <p:nvPr>
            <p:ph type="body" idx="1"/>
          </p:nvPr>
        </p:nvSpPr>
        <p:spPr>
          <a:xfrm>
            <a:off x="1607127" y="1177083"/>
            <a:ext cx="4443984" cy="823912"/>
          </a:xfrm>
        </p:spPr>
        <p:txBody>
          <a:bodyPr/>
          <a:lstStyle/>
          <a:p>
            <a:r>
              <a:rPr lang="en-US" dirty="0"/>
              <a:t>Accuracy</a:t>
            </a:r>
          </a:p>
        </p:txBody>
      </p:sp>
      <p:sp>
        <p:nvSpPr>
          <p:cNvPr id="4" name="Content Placeholder 3"/>
          <p:cNvSpPr>
            <a:spLocks noGrp="1"/>
          </p:cNvSpPr>
          <p:nvPr>
            <p:ph sz="half" idx="2"/>
          </p:nvPr>
        </p:nvSpPr>
        <p:spPr>
          <a:xfrm>
            <a:off x="1149928" y="2656954"/>
            <a:ext cx="4443984" cy="2562193"/>
          </a:xfrm>
        </p:spPr>
        <p:txBody>
          <a:bodyPr>
            <a:normAutofit/>
          </a:bodyPr>
          <a:lstStyle/>
          <a:p>
            <a:r>
              <a:rPr lang="en-US" sz="2800" dirty="0"/>
              <a:t>A random sample of 30 parcel data was compared to the Hays County Appraisal District (Hays CAD) website for accuracy.</a:t>
            </a:r>
          </a:p>
        </p:txBody>
      </p:sp>
      <p:sp>
        <p:nvSpPr>
          <p:cNvPr id="5" name="Text Placeholder 4"/>
          <p:cNvSpPr>
            <a:spLocks noGrp="1"/>
          </p:cNvSpPr>
          <p:nvPr>
            <p:ph type="body" sz="quarter" idx="3"/>
          </p:nvPr>
        </p:nvSpPr>
        <p:spPr>
          <a:xfrm>
            <a:off x="6871378" y="1177083"/>
            <a:ext cx="4443984" cy="823912"/>
          </a:xfrm>
        </p:spPr>
        <p:txBody>
          <a:bodyPr/>
          <a:lstStyle/>
          <a:p>
            <a:r>
              <a:rPr lang="en-US" dirty="0"/>
              <a:t>Issues and Conversions</a:t>
            </a:r>
          </a:p>
        </p:txBody>
      </p:sp>
      <p:sp>
        <p:nvSpPr>
          <p:cNvPr id="6" name="Content Placeholder 5"/>
          <p:cNvSpPr>
            <a:spLocks noGrp="1"/>
          </p:cNvSpPr>
          <p:nvPr>
            <p:ph sz="quarter" idx="4"/>
          </p:nvPr>
        </p:nvSpPr>
        <p:spPr>
          <a:xfrm>
            <a:off x="6871378" y="2171700"/>
            <a:ext cx="4443984" cy="2562193"/>
          </a:xfrm>
        </p:spPr>
        <p:txBody>
          <a:bodyPr>
            <a:noAutofit/>
          </a:bodyPr>
          <a:lstStyle/>
          <a:p>
            <a:r>
              <a:rPr lang="en-US" sz="2800" dirty="0"/>
              <a:t>2016 Parcels had missing values. To use the most up to date data we had, we combined the data from 2015 to fill in gaps in the 2016 data. </a:t>
            </a:r>
          </a:p>
          <a:p>
            <a:r>
              <a:rPr lang="en-US" sz="2800" dirty="0"/>
              <a:t>Data had to be converted into raster format prior to the overlay analysis. This was done using a cell size of 50 feet. </a:t>
            </a:r>
          </a:p>
        </p:txBody>
      </p:sp>
      <p:sp>
        <p:nvSpPr>
          <p:cNvPr id="7" name="Slide Number Placeholder 6"/>
          <p:cNvSpPr>
            <a:spLocks noGrp="1"/>
          </p:cNvSpPr>
          <p:nvPr>
            <p:ph type="sldNum" sz="quarter" idx="12"/>
          </p:nvPr>
        </p:nvSpPr>
        <p:spPr/>
        <p:txBody>
          <a:bodyPr/>
          <a:lstStyle/>
          <a:p>
            <a:fld id="{69E57DC2-970A-4B3E-BB1C-7A09969E49DF}" type="slidenum">
              <a:rPr lang="en-US" smtClean="0"/>
              <a:t>7</a:t>
            </a:fld>
            <a:endParaRPr lang="en-US" dirty="0"/>
          </a:p>
        </p:txBody>
      </p:sp>
    </p:spTree>
    <p:extLst>
      <p:ext uri="{BB962C8B-B14F-4D97-AF65-F5344CB8AC3E}">
        <p14:creationId xmlns:p14="http://schemas.microsoft.com/office/powerpoint/2010/main" val="3622191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Methodology- City wide analysis </a:t>
            </a:r>
          </a:p>
        </p:txBody>
      </p:sp>
      <p:sp>
        <p:nvSpPr>
          <p:cNvPr id="3" name="Content Placeholder 2"/>
          <p:cNvSpPr>
            <a:spLocks noGrp="1"/>
          </p:cNvSpPr>
          <p:nvPr>
            <p:ph idx="1"/>
          </p:nvPr>
        </p:nvSpPr>
        <p:spPr/>
        <p:txBody>
          <a:bodyPr/>
          <a:lstStyle/>
          <a:p>
            <a:r>
              <a:rPr lang="en-US" sz="2400" dirty="0"/>
              <a:t>Primary tool- Overlay tool (weighted sum)</a:t>
            </a:r>
          </a:p>
          <a:p>
            <a:r>
              <a:rPr lang="en-US" sz="2400" dirty="0"/>
              <a:t>Factor used</a:t>
            </a:r>
          </a:p>
          <a:p>
            <a:pPr lvl="1"/>
            <a:r>
              <a:rPr lang="en-US" sz="2400" dirty="0"/>
              <a:t>Land to Improvement ratio</a:t>
            </a:r>
          </a:p>
          <a:p>
            <a:pPr lvl="1"/>
            <a:r>
              <a:rPr lang="en-US" sz="2400" dirty="0"/>
              <a:t>Historic </a:t>
            </a:r>
            <a:r>
              <a:rPr lang="en-US" sz="2400" dirty="0" err="1"/>
              <a:t>Districs</a:t>
            </a:r>
            <a:endParaRPr lang="en-US" sz="2400" dirty="0"/>
          </a:p>
          <a:p>
            <a:pPr lvl="1"/>
            <a:r>
              <a:rPr lang="en-US" sz="2400" dirty="0"/>
              <a:t>Owner occupancy</a:t>
            </a:r>
          </a:p>
          <a:p>
            <a:pPr lvl="1"/>
            <a:r>
              <a:rPr lang="en-US" sz="2400" dirty="0"/>
              <a:t>Zoning</a:t>
            </a:r>
          </a:p>
          <a:p>
            <a:pPr lvl="1"/>
            <a:r>
              <a:rPr lang="en-US" sz="2400" dirty="0"/>
              <a:t>Comments</a:t>
            </a:r>
          </a:p>
          <a:p>
            <a:pPr lvl="1"/>
            <a:r>
              <a:rPr lang="en-US" sz="2400" dirty="0" err="1"/>
              <a:t>Walkscore</a:t>
            </a:r>
            <a:endParaRPr lang="en-US" sz="2400" dirty="0"/>
          </a:p>
          <a:p>
            <a:pPr marL="530352" lvl="1" indent="0">
              <a:buNone/>
            </a:pP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8</a:t>
            </a:fld>
            <a:endParaRPr lang="en-US" dirty="0"/>
          </a:p>
        </p:txBody>
      </p:sp>
    </p:spTree>
    <p:extLst>
      <p:ext uri="{BB962C8B-B14F-4D97-AF65-F5344CB8AC3E}">
        <p14:creationId xmlns:p14="http://schemas.microsoft.com/office/powerpoint/2010/main" val="4160754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Methodology- City wide analysis </a:t>
            </a:r>
          </a:p>
        </p:txBody>
      </p:sp>
      <p:sp>
        <p:nvSpPr>
          <p:cNvPr id="3" name="Content Placeholder 2"/>
          <p:cNvSpPr>
            <a:spLocks noGrp="1"/>
          </p:cNvSpPr>
          <p:nvPr>
            <p:ph idx="1"/>
          </p:nvPr>
        </p:nvSpPr>
        <p:spPr/>
        <p:txBody>
          <a:bodyPr/>
          <a:lstStyle/>
          <a:p>
            <a:r>
              <a:rPr lang="en-US" sz="2800" dirty="0"/>
              <a:t>Major Steps</a:t>
            </a:r>
          </a:p>
          <a:p>
            <a:pPr lvl="1"/>
            <a:r>
              <a:rPr lang="en-US" sz="2800" dirty="0"/>
              <a:t>Review data (missing values, accuracy)</a:t>
            </a:r>
          </a:p>
          <a:p>
            <a:pPr lvl="1"/>
            <a:r>
              <a:rPr lang="en-US" sz="2800" dirty="0"/>
              <a:t>Creating layers based on corresponding factors.</a:t>
            </a:r>
          </a:p>
          <a:p>
            <a:pPr lvl="1"/>
            <a:r>
              <a:rPr lang="en-US" sz="2800" dirty="0"/>
              <a:t>Raster Conversion</a:t>
            </a:r>
          </a:p>
          <a:p>
            <a:pPr lvl="1"/>
            <a:r>
              <a:rPr lang="en-US" sz="2800" dirty="0"/>
              <a:t>Applying weights to factors.</a:t>
            </a:r>
          </a:p>
          <a:p>
            <a:pPr lvl="1"/>
            <a:r>
              <a:rPr lang="en-US" sz="2800" dirty="0"/>
              <a:t>Create results map.</a:t>
            </a:r>
          </a:p>
          <a:p>
            <a:pPr lvl="1"/>
            <a:endParaRPr lang="en-US" dirty="0"/>
          </a:p>
          <a:p>
            <a:pPr lvl="1"/>
            <a:endParaRPr lang="en-US" dirty="0"/>
          </a:p>
          <a:p>
            <a:pPr lvl="1"/>
            <a:endParaRPr lang="en-US" dirty="0"/>
          </a:p>
          <a:p>
            <a:pPr marL="530352" lvl="1" indent="0">
              <a:buNone/>
            </a:pP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9</a:t>
            </a:fld>
            <a:endParaRPr lang="en-US" dirty="0"/>
          </a:p>
        </p:txBody>
      </p:sp>
    </p:spTree>
    <p:extLst>
      <p:ext uri="{BB962C8B-B14F-4D97-AF65-F5344CB8AC3E}">
        <p14:creationId xmlns:p14="http://schemas.microsoft.com/office/powerpoint/2010/main" val="708589841"/>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TM10001105[[fn=Crop]]</Template>
  <TotalTime>282</TotalTime>
  <Words>782</Words>
  <Application>Microsoft Office PowerPoint</Application>
  <PresentationFormat>Widescreen</PresentationFormat>
  <Paragraphs>243</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Franklin Gothic Book</vt:lpstr>
      <vt:lpstr>Times New Roman</vt:lpstr>
      <vt:lpstr>Crop</vt:lpstr>
      <vt:lpstr>Susceptibility to Change Analysis for San Marcos, TX</vt:lpstr>
      <vt:lpstr>Overview</vt:lpstr>
      <vt:lpstr>Summary </vt:lpstr>
      <vt:lpstr>Problems and Solutions</vt:lpstr>
      <vt:lpstr>Scope</vt:lpstr>
      <vt:lpstr>Data</vt:lpstr>
      <vt:lpstr>Data</vt:lpstr>
      <vt:lpstr>Methodology- City wide analysis </vt:lpstr>
      <vt:lpstr>Methodology- City wide analysis </vt:lpstr>
      <vt:lpstr>Methodology- Factors explained</vt:lpstr>
      <vt:lpstr>Methodology- Neighborhood Character Study</vt:lpstr>
      <vt:lpstr>City wide results</vt:lpstr>
      <vt:lpstr>Study Area  Results</vt:lpstr>
      <vt:lpstr>Neighborhoods within study area</vt:lpstr>
      <vt:lpstr>Neighborhood Character Result</vt:lpstr>
      <vt:lpstr>Flood  Zones</vt:lpstr>
      <vt:lpstr>Examples of Flood Area in Victory Gardens</vt:lpstr>
      <vt:lpstr>1998  Flood  Damage</vt:lpstr>
      <vt:lpstr>Parks</vt:lpstr>
      <vt:lpstr>Park Locations of Examples </vt:lpstr>
      <vt:lpstr>Historic  Districts</vt:lpstr>
      <vt:lpstr>Zoning</vt:lpstr>
      <vt:lpstr>Examples of Neighborhood Characteristics-  Victory Gardens</vt:lpstr>
      <vt:lpstr>Limitations</vt:lpstr>
      <vt:lpstr>Conclusion</vt:lpstr>
      <vt:lpstr>Sources and Acknowledgements​</vt:lpstr>
    </vt:vector>
  </TitlesOfParts>
  <Company>Texas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Morales Ordonez, Jorge A</dc:creator>
  <cp:lastModifiedBy>Middleton, Thomas I</cp:lastModifiedBy>
  <cp:revision>32</cp:revision>
  <dcterms:created xsi:type="dcterms:W3CDTF">2017-12-04T14:37:58Z</dcterms:created>
  <dcterms:modified xsi:type="dcterms:W3CDTF">2017-12-04T21:52:58Z</dcterms:modified>
</cp:coreProperties>
</file>